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92" r:id="rId3"/>
    <p:sldId id="257" r:id="rId4"/>
    <p:sldId id="258" r:id="rId5"/>
    <p:sldId id="259" r:id="rId6"/>
    <p:sldId id="260" r:id="rId7"/>
    <p:sldId id="261" r:id="rId8"/>
    <p:sldId id="262" r:id="rId9"/>
    <p:sldId id="263" r:id="rId10"/>
    <p:sldId id="265" r:id="rId11"/>
    <p:sldId id="264" r:id="rId12"/>
    <p:sldId id="266" r:id="rId13"/>
    <p:sldId id="268" r:id="rId14"/>
    <p:sldId id="269" r:id="rId15"/>
    <p:sldId id="270" r:id="rId16"/>
    <p:sldId id="272" r:id="rId17"/>
    <p:sldId id="273"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6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1188686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C888F2-C484-476C-88AC-F7A0EFEF5545}" type="datetimeFigureOut">
              <a:rPr lang="en-IN" smtClean="0"/>
              <a:t>01-07-2024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4167215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3011603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1166319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3483743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758276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9742113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3298902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1017209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292251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3589753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C888F2-C484-476C-88AC-F7A0EFEF5545}" type="datetimeFigureOut">
              <a:rPr lang="en-IN" smtClean="0"/>
              <a:t>01-07-2024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30413411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C888F2-C484-476C-88AC-F7A0EFEF5545}" type="datetimeFigureOut">
              <a:rPr lang="en-IN" smtClean="0"/>
              <a:t>01-07-2024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4257409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3132858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296733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5C888F2-C484-476C-88AC-F7A0EFEF5545}" type="datetimeFigureOut">
              <a:rPr lang="en-IN" smtClean="0"/>
              <a:t>01-07-2024</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195201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C888F2-C484-476C-88AC-F7A0EFEF5545}" type="datetimeFigureOut">
              <a:rPr lang="en-IN" smtClean="0"/>
              <a:t>01-07-2024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7DF5E32-2000-4ADD-AA01-34B07B260E51}" type="slidenum">
              <a:rPr lang="en-IN" smtClean="0"/>
              <a:t>‹#›</a:t>
            </a:fld>
            <a:endParaRPr lang="en-IN"/>
          </a:p>
        </p:txBody>
      </p:sp>
    </p:spTree>
    <p:extLst>
      <p:ext uri="{BB962C8B-B14F-4D97-AF65-F5344CB8AC3E}">
        <p14:creationId xmlns:p14="http://schemas.microsoft.com/office/powerpoint/2010/main" val="2196252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5C888F2-C484-476C-88AC-F7A0EFEF5545}" type="datetimeFigureOut">
              <a:rPr lang="en-IN" smtClean="0"/>
              <a:t>01-07-2024</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7DF5E32-2000-4ADD-AA01-34B07B260E51}" type="slidenum">
              <a:rPr lang="en-IN" smtClean="0"/>
              <a:t>‹#›</a:t>
            </a:fld>
            <a:endParaRPr lang="en-IN"/>
          </a:p>
        </p:txBody>
      </p:sp>
    </p:spTree>
    <p:extLst>
      <p:ext uri="{BB962C8B-B14F-4D97-AF65-F5344CB8AC3E}">
        <p14:creationId xmlns:p14="http://schemas.microsoft.com/office/powerpoint/2010/main" val="1497614792"/>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80B4-1825-FAA9-376A-1A2F3E26EFE5}"/>
              </a:ext>
            </a:extLst>
          </p:cNvPr>
          <p:cNvSpPr>
            <a:spLocks noGrp="1"/>
          </p:cNvSpPr>
          <p:nvPr>
            <p:ph type="ctrTitle"/>
          </p:nvPr>
        </p:nvSpPr>
        <p:spPr>
          <a:xfrm>
            <a:off x="2402789" y="667387"/>
            <a:ext cx="8637073" cy="2541431"/>
          </a:xfrm>
        </p:spPr>
        <p:txBody>
          <a:bodyPr>
            <a:normAutofit/>
          </a:bodyPr>
          <a:lstStyle/>
          <a:p>
            <a:r>
              <a:rPr lang="en-IN" sz="4000" b="1" dirty="0">
                <a:solidFill>
                  <a:srgbClr val="FF0000"/>
                </a:solidFill>
              </a:rPr>
              <a:t>GYM MANNAGMENT SYSTEM</a:t>
            </a:r>
          </a:p>
        </p:txBody>
      </p:sp>
    </p:spTree>
    <p:extLst>
      <p:ext uri="{BB962C8B-B14F-4D97-AF65-F5344CB8AC3E}">
        <p14:creationId xmlns:p14="http://schemas.microsoft.com/office/powerpoint/2010/main" val="1650890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E6945-4E77-1730-9E52-BBF3D7738E1F}"/>
              </a:ext>
            </a:extLst>
          </p:cNvPr>
          <p:cNvSpPr>
            <a:spLocks noGrp="1"/>
          </p:cNvSpPr>
          <p:nvPr>
            <p:ph type="title"/>
          </p:nvPr>
        </p:nvSpPr>
        <p:spPr/>
        <p:txBody>
          <a:bodyPr/>
          <a:lstStyle/>
          <a:p>
            <a:r>
              <a:rPr lang="en-US" b="1" spc="-15" dirty="0">
                <a:solidFill>
                  <a:srgbClr val="D82128"/>
                </a:solidFill>
                <a:latin typeface="Roboto"/>
              </a:rPr>
              <a:t>MODULE LIST</a:t>
            </a:r>
            <a:br>
              <a:rPr lang="en-IN" dirty="0"/>
            </a:br>
            <a:endParaRPr lang="en-IN" dirty="0"/>
          </a:p>
        </p:txBody>
      </p:sp>
      <p:sp>
        <p:nvSpPr>
          <p:cNvPr id="3" name="Content Placeholder 2">
            <a:extLst>
              <a:ext uri="{FF2B5EF4-FFF2-40B4-BE49-F238E27FC236}">
                <a16:creationId xmlns:a16="http://schemas.microsoft.com/office/drawing/2014/main" id="{0F0C6C3A-730A-CEBE-4D9C-9605D49F6B60}"/>
              </a:ext>
            </a:extLst>
          </p:cNvPr>
          <p:cNvSpPr>
            <a:spLocks noGrp="1"/>
          </p:cNvSpPr>
          <p:nvPr>
            <p:ph idx="1"/>
          </p:nvPr>
        </p:nvSpPr>
        <p:spPr/>
        <p:txBody>
          <a:bodyPr>
            <a:normAutofit/>
          </a:bodyPr>
          <a:lstStyle/>
          <a:p>
            <a:r>
              <a:rPr lang="en-US" sz="2400" b="1" dirty="0">
                <a:effectLst/>
                <a:latin typeface="OpenSans"/>
              </a:rPr>
              <a:t>Members </a:t>
            </a:r>
            <a:endParaRPr lang="en-US" sz="2400" b="1" dirty="0"/>
          </a:p>
          <a:p>
            <a:r>
              <a:rPr lang="en-US" sz="2400" b="1" dirty="0">
                <a:effectLst/>
                <a:latin typeface="OpenSans"/>
              </a:rPr>
              <a:t>Login </a:t>
            </a:r>
            <a:endParaRPr lang="en-US" sz="2400" b="1" dirty="0"/>
          </a:p>
          <a:p>
            <a:r>
              <a:rPr lang="en-US" sz="2400" b="1" dirty="0">
                <a:effectLst/>
                <a:latin typeface="OpenSans"/>
              </a:rPr>
              <a:t>View Bill Receipts </a:t>
            </a:r>
            <a:endParaRPr lang="en-US" sz="2400" b="1" dirty="0"/>
          </a:p>
          <a:p>
            <a:r>
              <a:rPr lang="en-US" sz="2400" b="1" dirty="0">
                <a:effectLst/>
                <a:latin typeface="OpenSans"/>
              </a:rPr>
              <a:t>View bill notification </a:t>
            </a:r>
            <a:endParaRPr lang="en-IN" sz="2400" b="1" dirty="0"/>
          </a:p>
        </p:txBody>
      </p:sp>
    </p:spTree>
    <p:extLst>
      <p:ext uri="{BB962C8B-B14F-4D97-AF65-F5344CB8AC3E}">
        <p14:creationId xmlns:p14="http://schemas.microsoft.com/office/powerpoint/2010/main" val="3857123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003F2-3DFD-6CE8-C79E-5E99CC880D7A}"/>
              </a:ext>
            </a:extLst>
          </p:cNvPr>
          <p:cNvSpPr>
            <a:spLocks noGrp="1"/>
          </p:cNvSpPr>
          <p:nvPr>
            <p:ph type="title"/>
          </p:nvPr>
        </p:nvSpPr>
        <p:spPr/>
        <p:txBody>
          <a:bodyPr/>
          <a:lstStyle/>
          <a:p>
            <a:r>
              <a:rPr lang="en-US" b="1" spc="-15" dirty="0">
                <a:solidFill>
                  <a:srgbClr val="D82128"/>
                </a:solidFill>
                <a:latin typeface="Roboto"/>
              </a:rPr>
              <a:t>MODULE LIST</a:t>
            </a:r>
            <a:br>
              <a:rPr lang="en-IN" dirty="0"/>
            </a:br>
            <a:endParaRPr lang="en-IN" dirty="0"/>
          </a:p>
        </p:txBody>
      </p:sp>
      <p:sp>
        <p:nvSpPr>
          <p:cNvPr id="6" name="Content Placeholder 5">
            <a:extLst>
              <a:ext uri="{FF2B5EF4-FFF2-40B4-BE49-F238E27FC236}">
                <a16:creationId xmlns:a16="http://schemas.microsoft.com/office/drawing/2014/main" id="{2ADA28A8-98A0-BB2D-EF98-3340C6FF1881}"/>
              </a:ext>
            </a:extLst>
          </p:cNvPr>
          <p:cNvSpPr>
            <a:spLocks noGrp="1"/>
          </p:cNvSpPr>
          <p:nvPr>
            <p:ph idx="1"/>
          </p:nvPr>
        </p:nvSpPr>
        <p:spPr/>
        <p:txBody>
          <a:bodyPr>
            <a:normAutofit/>
          </a:bodyPr>
          <a:lstStyle/>
          <a:p>
            <a:r>
              <a:rPr lang="en-US" sz="3200" b="1" dirty="0">
                <a:effectLst/>
                <a:latin typeface="OpenSans"/>
              </a:rPr>
              <a:t>User </a:t>
            </a:r>
            <a:endParaRPr lang="en-US" sz="3200" b="1" dirty="0"/>
          </a:p>
          <a:p>
            <a:r>
              <a:rPr lang="en-US" sz="3200" b="1" dirty="0">
                <a:effectLst/>
                <a:latin typeface="OpenSans"/>
              </a:rPr>
              <a:t>Login </a:t>
            </a:r>
            <a:endParaRPr lang="en-US" sz="3200" b="1" dirty="0"/>
          </a:p>
          <a:p>
            <a:r>
              <a:rPr lang="en-US" sz="3200" b="1" dirty="0">
                <a:effectLst/>
                <a:latin typeface="OpenSans"/>
              </a:rPr>
              <a:t>View details </a:t>
            </a:r>
            <a:endParaRPr lang="en-US" sz="3200" b="1" dirty="0"/>
          </a:p>
          <a:p>
            <a:r>
              <a:rPr lang="en-US" sz="3200" b="1" dirty="0">
                <a:effectLst/>
                <a:latin typeface="OpenSans"/>
              </a:rPr>
              <a:t>Search records</a:t>
            </a:r>
            <a:endParaRPr lang="en-IN" sz="3200" b="1" dirty="0"/>
          </a:p>
        </p:txBody>
      </p:sp>
    </p:spTree>
    <p:extLst>
      <p:ext uri="{BB962C8B-B14F-4D97-AF65-F5344CB8AC3E}">
        <p14:creationId xmlns:p14="http://schemas.microsoft.com/office/powerpoint/2010/main" val="23063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D4490-5A9B-4A78-C26E-8E3A7E389D56}"/>
              </a:ext>
            </a:extLst>
          </p:cNvPr>
          <p:cNvSpPr>
            <a:spLocks noGrp="1"/>
          </p:cNvSpPr>
          <p:nvPr>
            <p:ph type="title"/>
          </p:nvPr>
        </p:nvSpPr>
        <p:spPr/>
        <p:txBody>
          <a:bodyPr/>
          <a:lstStyle/>
          <a:p>
            <a:r>
              <a:rPr lang="en-US" b="1" spc="-15" dirty="0">
                <a:solidFill>
                  <a:srgbClr val="D82128"/>
                </a:solidFill>
                <a:latin typeface="Roboto"/>
              </a:rPr>
              <a:t>ADMIN</a:t>
            </a:r>
            <a:br>
              <a:rPr lang="en-US" b="1" spc="-15" dirty="0">
                <a:solidFill>
                  <a:srgbClr val="D82128"/>
                </a:solidFill>
                <a:latin typeface="Roboto"/>
              </a:rPr>
            </a:br>
            <a:endParaRPr lang="en-IN" dirty="0"/>
          </a:p>
        </p:txBody>
      </p:sp>
      <p:pic>
        <p:nvPicPr>
          <p:cNvPr id="8" name="Content Placeholder 7">
            <a:extLst>
              <a:ext uri="{FF2B5EF4-FFF2-40B4-BE49-F238E27FC236}">
                <a16:creationId xmlns:a16="http://schemas.microsoft.com/office/drawing/2014/main" id="{8C7155A9-434A-BDB3-9755-7A98180E916A}"/>
              </a:ext>
            </a:extLst>
          </p:cNvPr>
          <p:cNvPicPr>
            <a:picLocks noGrp="1" noChangeAspect="1"/>
          </p:cNvPicPr>
          <p:nvPr>
            <p:ph idx="1"/>
          </p:nvPr>
        </p:nvPicPr>
        <p:blipFill>
          <a:blip r:embed="rId2"/>
          <a:stretch>
            <a:fillRect/>
          </a:stretch>
        </p:blipFill>
        <p:spPr>
          <a:xfrm>
            <a:off x="1826335" y="2052638"/>
            <a:ext cx="7501105" cy="4195762"/>
          </a:xfrm>
        </p:spPr>
      </p:pic>
    </p:spTree>
    <p:extLst>
      <p:ext uri="{BB962C8B-B14F-4D97-AF65-F5344CB8AC3E}">
        <p14:creationId xmlns:p14="http://schemas.microsoft.com/office/powerpoint/2010/main" val="3086225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F87E0-29B1-D329-EFD2-B96E9357112E}"/>
              </a:ext>
            </a:extLst>
          </p:cNvPr>
          <p:cNvSpPr>
            <a:spLocks noGrp="1"/>
          </p:cNvSpPr>
          <p:nvPr>
            <p:ph type="title"/>
          </p:nvPr>
        </p:nvSpPr>
        <p:spPr/>
        <p:txBody>
          <a:bodyPr/>
          <a:lstStyle/>
          <a:p>
            <a:r>
              <a:rPr lang="en-IN" b="1" dirty="0">
                <a:solidFill>
                  <a:schemeClr val="accent1"/>
                </a:solidFill>
              </a:rPr>
              <a:t>MEMBER</a:t>
            </a:r>
          </a:p>
        </p:txBody>
      </p:sp>
      <p:pic>
        <p:nvPicPr>
          <p:cNvPr id="25" name="Content Placeholder 24">
            <a:extLst>
              <a:ext uri="{FF2B5EF4-FFF2-40B4-BE49-F238E27FC236}">
                <a16:creationId xmlns:a16="http://schemas.microsoft.com/office/drawing/2014/main" id="{18870368-04CD-7839-7DC3-F38F11350BE3}"/>
              </a:ext>
            </a:extLst>
          </p:cNvPr>
          <p:cNvPicPr>
            <a:picLocks noGrp="1" noChangeAspect="1"/>
          </p:cNvPicPr>
          <p:nvPr>
            <p:ph idx="1"/>
          </p:nvPr>
        </p:nvPicPr>
        <p:blipFill>
          <a:blip r:embed="rId2"/>
          <a:stretch>
            <a:fillRect/>
          </a:stretch>
        </p:blipFill>
        <p:spPr>
          <a:xfrm>
            <a:off x="3284759" y="2052638"/>
            <a:ext cx="4584258" cy="4195762"/>
          </a:xfrm>
        </p:spPr>
      </p:pic>
    </p:spTree>
    <p:extLst>
      <p:ext uri="{BB962C8B-B14F-4D97-AF65-F5344CB8AC3E}">
        <p14:creationId xmlns:p14="http://schemas.microsoft.com/office/powerpoint/2010/main" val="376844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046C-F55F-640A-4424-E7071E20A11C}"/>
              </a:ext>
            </a:extLst>
          </p:cNvPr>
          <p:cNvSpPr>
            <a:spLocks noGrp="1"/>
          </p:cNvSpPr>
          <p:nvPr>
            <p:ph type="title"/>
          </p:nvPr>
        </p:nvSpPr>
        <p:spPr/>
        <p:txBody>
          <a:bodyPr/>
          <a:lstStyle/>
          <a:p>
            <a:r>
              <a:rPr lang="en-IN" b="1" dirty="0">
                <a:solidFill>
                  <a:schemeClr val="accent1"/>
                </a:solidFill>
              </a:rPr>
              <a:t>USER</a:t>
            </a:r>
          </a:p>
        </p:txBody>
      </p:sp>
      <p:pic>
        <p:nvPicPr>
          <p:cNvPr id="5" name="Content Placeholder 4">
            <a:extLst>
              <a:ext uri="{FF2B5EF4-FFF2-40B4-BE49-F238E27FC236}">
                <a16:creationId xmlns:a16="http://schemas.microsoft.com/office/drawing/2014/main" id="{3002C267-9B8B-E62A-29BE-D97C4CA4C4DB}"/>
              </a:ext>
            </a:extLst>
          </p:cNvPr>
          <p:cNvPicPr>
            <a:picLocks noGrp="1" noChangeAspect="1"/>
          </p:cNvPicPr>
          <p:nvPr>
            <p:ph idx="1"/>
          </p:nvPr>
        </p:nvPicPr>
        <p:blipFill>
          <a:blip r:embed="rId2"/>
          <a:stretch>
            <a:fillRect/>
          </a:stretch>
        </p:blipFill>
        <p:spPr>
          <a:xfrm>
            <a:off x="3572246" y="2052638"/>
            <a:ext cx="4009283" cy="4195762"/>
          </a:xfrm>
        </p:spPr>
      </p:pic>
    </p:spTree>
    <p:extLst>
      <p:ext uri="{BB962C8B-B14F-4D97-AF65-F5344CB8AC3E}">
        <p14:creationId xmlns:p14="http://schemas.microsoft.com/office/powerpoint/2010/main" val="140233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F864-3702-A88D-45AA-DDCADE8799D0}"/>
              </a:ext>
            </a:extLst>
          </p:cNvPr>
          <p:cNvSpPr>
            <a:spLocks noGrp="1"/>
          </p:cNvSpPr>
          <p:nvPr>
            <p:ph type="title"/>
          </p:nvPr>
        </p:nvSpPr>
        <p:spPr/>
        <p:txBody>
          <a:bodyPr/>
          <a:lstStyle/>
          <a:p>
            <a:r>
              <a:rPr lang="en-IN" dirty="0"/>
              <a:t>HOME PAGE</a:t>
            </a:r>
          </a:p>
        </p:txBody>
      </p:sp>
      <p:pic>
        <p:nvPicPr>
          <p:cNvPr id="5" name="Content Placeholder 4">
            <a:extLst>
              <a:ext uri="{FF2B5EF4-FFF2-40B4-BE49-F238E27FC236}">
                <a16:creationId xmlns:a16="http://schemas.microsoft.com/office/drawing/2014/main" id="{22DF5FC6-3C46-6A23-B1FD-8BC0BB5C7B00}"/>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443517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37004-E71C-2B0D-21A7-6827B7311796}"/>
              </a:ext>
            </a:extLst>
          </p:cNvPr>
          <p:cNvSpPr>
            <a:spLocks noGrp="1"/>
          </p:cNvSpPr>
          <p:nvPr>
            <p:ph type="title"/>
          </p:nvPr>
        </p:nvSpPr>
        <p:spPr/>
        <p:txBody>
          <a:bodyPr/>
          <a:lstStyle/>
          <a:p>
            <a:r>
              <a:rPr lang="en-IN" dirty="0"/>
              <a:t>Admin login</a:t>
            </a:r>
          </a:p>
        </p:txBody>
      </p:sp>
      <p:pic>
        <p:nvPicPr>
          <p:cNvPr id="5" name="Content Placeholder 4">
            <a:extLst>
              <a:ext uri="{FF2B5EF4-FFF2-40B4-BE49-F238E27FC236}">
                <a16:creationId xmlns:a16="http://schemas.microsoft.com/office/drawing/2014/main" id="{BA8E619B-D647-AAFF-B533-5C55EC3F8094}"/>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125972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CEF88-D237-E7A2-C0DB-BCB63DB3B824}"/>
              </a:ext>
            </a:extLst>
          </p:cNvPr>
          <p:cNvSpPr>
            <a:spLocks noGrp="1"/>
          </p:cNvSpPr>
          <p:nvPr>
            <p:ph type="title"/>
          </p:nvPr>
        </p:nvSpPr>
        <p:spPr/>
        <p:txBody>
          <a:bodyPr/>
          <a:lstStyle/>
          <a:p>
            <a:r>
              <a:rPr lang="en-IN" dirty="0"/>
              <a:t>ADMIN HOME PAGE</a:t>
            </a:r>
          </a:p>
        </p:txBody>
      </p:sp>
      <p:pic>
        <p:nvPicPr>
          <p:cNvPr id="5" name="Content Placeholder 4">
            <a:extLst>
              <a:ext uri="{FF2B5EF4-FFF2-40B4-BE49-F238E27FC236}">
                <a16:creationId xmlns:a16="http://schemas.microsoft.com/office/drawing/2014/main" id="{CCEAA176-8609-086F-1F15-64C3DE22CE70}"/>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876572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3EAB4-5EFD-13DA-60B6-72424E4729AD}"/>
              </a:ext>
            </a:extLst>
          </p:cNvPr>
          <p:cNvSpPr>
            <a:spLocks noGrp="1"/>
          </p:cNvSpPr>
          <p:nvPr>
            <p:ph type="title"/>
          </p:nvPr>
        </p:nvSpPr>
        <p:spPr/>
        <p:txBody>
          <a:bodyPr/>
          <a:lstStyle/>
          <a:p>
            <a:r>
              <a:rPr lang="en-IN" dirty="0"/>
              <a:t>ADD MEMBER</a:t>
            </a:r>
          </a:p>
        </p:txBody>
      </p:sp>
      <p:pic>
        <p:nvPicPr>
          <p:cNvPr id="5" name="Content Placeholder 4">
            <a:extLst>
              <a:ext uri="{FF2B5EF4-FFF2-40B4-BE49-F238E27FC236}">
                <a16:creationId xmlns:a16="http://schemas.microsoft.com/office/drawing/2014/main" id="{34CDB5EA-16F5-D94B-61C4-F064ACE01BDC}"/>
              </a:ext>
            </a:extLst>
          </p:cNvPr>
          <p:cNvPicPr>
            <a:picLocks noGrp="1" noChangeAspect="1"/>
          </p:cNvPicPr>
          <p:nvPr>
            <p:ph idx="1"/>
          </p:nvPr>
        </p:nvPicPr>
        <p:blipFill>
          <a:blip r:embed="rId2"/>
          <a:stretch>
            <a:fillRect/>
          </a:stretch>
        </p:blipFill>
        <p:spPr>
          <a:xfrm>
            <a:off x="1707254" y="2052638"/>
            <a:ext cx="7739268" cy="4195762"/>
          </a:xfrm>
        </p:spPr>
      </p:pic>
    </p:spTree>
    <p:extLst>
      <p:ext uri="{BB962C8B-B14F-4D97-AF65-F5344CB8AC3E}">
        <p14:creationId xmlns:p14="http://schemas.microsoft.com/office/powerpoint/2010/main" val="142111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94F8-E319-653B-7768-25FB985D1D8A}"/>
              </a:ext>
            </a:extLst>
          </p:cNvPr>
          <p:cNvSpPr>
            <a:spLocks noGrp="1"/>
          </p:cNvSpPr>
          <p:nvPr>
            <p:ph type="title"/>
          </p:nvPr>
        </p:nvSpPr>
        <p:spPr/>
        <p:txBody>
          <a:bodyPr/>
          <a:lstStyle/>
          <a:p>
            <a:r>
              <a:rPr lang="en-IN" dirty="0"/>
              <a:t>ADMIN</a:t>
            </a:r>
          </a:p>
        </p:txBody>
      </p:sp>
      <p:pic>
        <p:nvPicPr>
          <p:cNvPr id="5" name="Content Placeholder 4">
            <a:extLst>
              <a:ext uri="{FF2B5EF4-FFF2-40B4-BE49-F238E27FC236}">
                <a16:creationId xmlns:a16="http://schemas.microsoft.com/office/drawing/2014/main" id="{80F87C5B-E9D4-89F8-6819-8349E561B477}"/>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128746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92C40F-2C14-0635-B77B-556A133A94D1}"/>
              </a:ext>
            </a:extLst>
          </p:cNvPr>
          <p:cNvSpPr>
            <a:spLocks noGrp="1"/>
          </p:cNvSpPr>
          <p:nvPr>
            <p:ph idx="1"/>
          </p:nvPr>
        </p:nvSpPr>
        <p:spPr/>
        <p:txBody>
          <a:bodyPr/>
          <a:lstStyle/>
          <a:p>
            <a:pPr marL="0" indent="0">
              <a:lnSpc>
                <a:spcPct val="170000"/>
              </a:lnSpc>
              <a:buNone/>
            </a:pPr>
            <a:r>
              <a:rPr lang="en-IN" sz="2000" b="1" spc="-35" dirty="0">
                <a:solidFill>
                  <a:srgbClr val="DA2727"/>
                </a:solidFill>
                <a:latin typeface="Roboto"/>
                <a:cs typeface="Roboto"/>
              </a:rPr>
              <a:t>SOFTWARE REQUIREMENTS:</a:t>
            </a:r>
          </a:p>
          <a:p>
            <a:pPr>
              <a:lnSpc>
                <a:spcPct val="170000"/>
              </a:lnSpc>
            </a:pPr>
            <a:r>
              <a:rPr lang="en-US" sz="2000" dirty="0">
                <a:solidFill>
                  <a:schemeClr val="tx1">
                    <a:lumMod val="65000"/>
                    <a:lumOff val="35000"/>
                  </a:schemeClr>
                </a:solidFill>
                <a:latin typeface="RobotoRegular"/>
              </a:rPr>
              <a:t>Front end	: HTML, CSS.</a:t>
            </a:r>
            <a:endParaRPr lang="en-IN" sz="2000" dirty="0">
              <a:solidFill>
                <a:schemeClr val="tx1">
                  <a:lumMod val="65000"/>
                  <a:lumOff val="35000"/>
                </a:schemeClr>
              </a:solidFill>
              <a:latin typeface="RobotoRegular"/>
            </a:endParaRPr>
          </a:p>
          <a:p>
            <a:r>
              <a:rPr lang="en-US" sz="2000" dirty="0">
                <a:solidFill>
                  <a:schemeClr val="tx1">
                    <a:lumMod val="65000"/>
                    <a:lumOff val="35000"/>
                  </a:schemeClr>
                </a:solidFill>
                <a:latin typeface="RobotoRegular"/>
              </a:rPr>
              <a:t>Back end	: FIREBASE</a:t>
            </a:r>
            <a:endParaRPr lang="en-IN" sz="2000" dirty="0">
              <a:solidFill>
                <a:schemeClr val="tx1">
                  <a:lumMod val="65000"/>
                  <a:lumOff val="35000"/>
                </a:schemeClr>
              </a:solidFill>
              <a:latin typeface="RobotoRegular"/>
            </a:endParaRPr>
          </a:p>
          <a:p>
            <a:r>
              <a:rPr lang="en-US" sz="2000" dirty="0">
                <a:solidFill>
                  <a:schemeClr val="tx1">
                    <a:lumMod val="65000"/>
                    <a:lumOff val="35000"/>
                  </a:schemeClr>
                </a:solidFill>
                <a:latin typeface="RobotoRegular"/>
              </a:rPr>
              <a:t>Control end	:  java script</a:t>
            </a:r>
          </a:p>
          <a:p>
            <a:endParaRPr lang="en-US" dirty="0">
              <a:solidFill>
                <a:schemeClr val="tx1">
                  <a:lumMod val="65000"/>
                  <a:lumOff val="35000"/>
                </a:schemeClr>
              </a:solidFill>
              <a:latin typeface="RobotoRegular"/>
            </a:endParaRPr>
          </a:p>
          <a:p>
            <a:r>
              <a:rPr lang="en-IN" sz="2000" dirty="0">
                <a:solidFill>
                  <a:schemeClr val="tx1">
                    <a:lumMod val="65000"/>
                    <a:lumOff val="35000"/>
                  </a:schemeClr>
                </a:solidFill>
                <a:latin typeface="RobotoRegular"/>
              </a:rPr>
              <a:t>AUTHOR: NITU KUMARI</a:t>
            </a:r>
            <a:endParaRPr lang="en-US" sz="2000" dirty="0">
              <a:solidFill>
                <a:schemeClr val="tx1">
                  <a:lumMod val="65000"/>
                  <a:lumOff val="35000"/>
                </a:schemeClr>
              </a:solidFill>
              <a:latin typeface="RobotoRegular"/>
            </a:endParaRPr>
          </a:p>
          <a:p>
            <a:endParaRPr lang="en-IN" dirty="0"/>
          </a:p>
        </p:txBody>
      </p:sp>
    </p:spTree>
    <p:extLst>
      <p:ext uri="{BB962C8B-B14F-4D97-AF65-F5344CB8AC3E}">
        <p14:creationId xmlns:p14="http://schemas.microsoft.com/office/powerpoint/2010/main" val="875202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A998-83E5-AB0C-3A15-9439CB440B88}"/>
              </a:ext>
            </a:extLst>
          </p:cNvPr>
          <p:cNvSpPr>
            <a:spLocks noGrp="1"/>
          </p:cNvSpPr>
          <p:nvPr>
            <p:ph type="title"/>
          </p:nvPr>
        </p:nvSpPr>
        <p:spPr/>
        <p:txBody>
          <a:bodyPr/>
          <a:lstStyle/>
          <a:p>
            <a:r>
              <a:rPr lang="en-IN" dirty="0"/>
              <a:t>ADMIN</a:t>
            </a:r>
          </a:p>
        </p:txBody>
      </p:sp>
      <p:pic>
        <p:nvPicPr>
          <p:cNvPr id="5" name="Content Placeholder 4">
            <a:extLst>
              <a:ext uri="{FF2B5EF4-FFF2-40B4-BE49-F238E27FC236}">
                <a16:creationId xmlns:a16="http://schemas.microsoft.com/office/drawing/2014/main" id="{2B1A4CAD-6DB3-BC7A-3642-8D6BF920A372}"/>
              </a:ext>
            </a:extLst>
          </p:cNvPr>
          <p:cNvPicPr>
            <a:picLocks noGrp="1" noChangeAspect="1"/>
          </p:cNvPicPr>
          <p:nvPr>
            <p:ph idx="1"/>
          </p:nvPr>
        </p:nvPicPr>
        <p:blipFill>
          <a:blip r:embed="rId2"/>
          <a:stretch>
            <a:fillRect/>
          </a:stretch>
        </p:blipFill>
        <p:spPr>
          <a:xfrm>
            <a:off x="1203940" y="2052638"/>
            <a:ext cx="8745895" cy="4195762"/>
          </a:xfrm>
        </p:spPr>
      </p:pic>
    </p:spTree>
    <p:extLst>
      <p:ext uri="{BB962C8B-B14F-4D97-AF65-F5344CB8AC3E}">
        <p14:creationId xmlns:p14="http://schemas.microsoft.com/office/powerpoint/2010/main" val="2673512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8095-72CA-A616-DEC2-9AAED1316CF3}"/>
              </a:ext>
            </a:extLst>
          </p:cNvPr>
          <p:cNvSpPr>
            <a:spLocks noGrp="1"/>
          </p:cNvSpPr>
          <p:nvPr>
            <p:ph type="title"/>
          </p:nvPr>
        </p:nvSpPr>
        <p:spPr/>
        <p:txBody>
          <a:bodyPr/>
          <a:lstStyle/>
          <a:p>
            <a:r>
              <a:rPr lang="en-IN" dirty="0"/>
              <a:t>ADMIN</a:t>
            </a:r>
          </a:p>
        </p:txBody>
      </p:sp>
      <p:pic>
        <p:nvPicPr>
          <p:cNvPr id="5" name="Content Placeholder 4">
            <a:extLst>
              <a:ext uri="{FF2B5EF4-FFF2-40B4-BE49-F238E27FC236}">
                <a16:creationId xmlns:a16="http://schemas.microsoft.com/office/drawing/2014/main" id="{7A034CB7-E3B5-8021-0517-C23EEFEAC5D0}"/>
              </a:ext>
            </a:extLst>
          </p:cNvPr>
          <p:cNvPicPr>
            <a:picLocks noGrp="1" noChangeAspect="1"/>
          </p:cNvPicPr>
          <p:nvPr>
            <p:ph idx="1"/>
          </p:nvPr>
        </p:nvPicPr>
        <p:blipFill>
          <a:blip r:embed="rId2"/>
          <a:stretch>
            <a:fillRect/>
          </a:stretch>
        </p:blipFill>
        <p:spPr>
          <a:xfrm>
            <a:off x="1421535" y="2052638"/>
            <a:ext cx="8310706" cy="4195762"/>
          </a:xfrm>
        </p:spPr>
      </p:pic>
    </p:spTree>
    <p:extLst>
      <p:ext uri="{BB962C8B-B14F-4D97-AF65-F5344CB8AC3E}">
        <p14:creationId xmlns:p14="http://schemas.microsoft.com/office/powerpoint/2010/main" val="2343235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1C8BD-61F3-51B8-BB13-C4EC3442D6EE}"/>
              </a:ext>
            </a:extLst>
          </p:cNvPr>
          <p:cNvSpPr>
            <a:spLocks noGrp="1"/>
          </p:cNvSpPr>
          <p:nvPr>
            <p:ph type="title"/>
          </p:nvPr>
        </p:nvSpPr>
        <p:spPr/>
        <p:txBody>
          <a:bodyPr/>
          <a:lstStyle/>
          <a:p>
            <a:r>
              <a:rPr lang="en-IN" dirty="0"/>
              <a:t>ADMIN</a:t>
            </a:r>
          </a:p>
        </p:txBody>
      </p:sp>
      <p:pic>
        <p:nvPicPr>
          <p:cNvPr id="5" name="Content Placeholder 4">
            <a:extLst>
              <a:ext uri="{FF2B5EF4-FFF2-40B4-BE49-F238E27FC236}">
                <a16:creationId xmlns:a16="http://schemas.microsoft.com/office/drawing/2014/main" id="{E3C4D870-B101-997F-3B8E-15383D7C5628}"/>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3160467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CF02-193E-5AC3-AF51-5927DF28433F}"/>
              </a:ext>
            </a:extLst>
          </p:cNvPr>
          <p:cNvSpPr>
            <a:spLocks noGrp="1"/>
          </p:cNvSpPr>
          <p:nvPr>
            <p:ph type="title"/>
          </p:nvPr>
        </p:nvSpPr>
        <p:spPr/>
        <p:txBody>
          <a:bodyPr/>
          <a:lstStyle/>
          <a:p>
            <a:r>
              <a:rPr lang="en-IN" dirty="0"/>
              <a:t>ADMIN</a:t>
            </a:r>
          </a:p>
        </p:txBody>
      </p:sp>
      <p:pic>
        <p:nvPicPr>
          <p:cNvPr id="5" name="Content Placeholder 4">
            <a:extLst>
              <a:ext uri="{FF2B5EF4-FFF2-40B4-BE49-F238E27FC236}">
                <a16:creationId xmlns:a16="http://schemas.microsoft.com/office/drawing/2014/main" id="{6F85D0A5-4FA9-5E39-9381-37D6BB40EF3B}"/>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679034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D0135-660B-E368-E3D0-64076D707A04}"/>
              </a:ext>
            </a:extLst>
          </p:cNvPr>
          <p:cNvSpPr>
            <a:spLocks noGrp="1"/>
          </p:cNvSpPr>
          <p:nvPr>
            <p:ph type="title"/>
          </p:nvPr>
        </p:nvSpPr>
        <p:spPr/>
        <p:txBody>
          <a:bodyPr/>
          <a:lstStyle/>
          <a:p>
            <a:r>
              <a:rPr lang="en-IN" dirty="0"/>
              <a:t>SUPPLEMENT </a:t>
            </a:r>
          </a:p>
        </p:txBody>
      </p:sp>
      <p:pic>
        <p:nvPicPr>
          <p:cNvPr id="5" name="Content Placeholder 4">
            <a:extLst>
              <a:ext uri="{FF2B5EF4-FFF2-40B4-BE49-F238E27FC236}">
                <a16:creationId xmlns:a16="http://schemas.microsoft.com/office/drawing/2014/main" id="{9752C2BE-0F19-7B45-E120-BF9902B1AB11}"/>
              </a:ext>
            </a:extLst>
          </p:cNvPr>
          <p:cNvPicPr>
            <a:picLocks noGrp="1" noChangeAspect="1"/>
          </p:cNvPicPr>
          <p:nvPr>
            <p:ph idx="1"/>
          </p:nvPr>
        </p:nvPicPr>
        <p:blipFill>
          <a:blip r:embed="rId2"/>
          <a:stretch>
            <a:fillRect/>
          </a:stretch>
        </p:blipFill>
        <p:spPr>
          <a:xfrm>
            <a:off x="4315911" y="2052638"/>
            <a:ext cx="2521953" cy="4195762"/>
          </a:xfrm>
        </p:spPr>
      </p:pic>
    </p:spTree>
    <p:extLst>
      <p:ext uri="{BB962C8B-B14F-4D97-AF65-F5344CB8AC3E}">
        <p14:creationId xmlns:p14="http://schemas.microsoft.com/office/powerpoint/2010/main" val="1915027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04E76-4C9A-E19F-F0AC-EE40C6705133}"/>
              </a:ext>
            </a:extLst>
          </p:cNvPr>
          <p:cNvSpPr>
            <a:spLocks noGrp="1"/>
          </p:cNvSpPr>
          <p:nvPr>
            <p:ph type="title"/>
          </p:nvPr>
        </p:nvSpPr>
        <p:spPr/>
        <p:txBody>
          <a:bodyPr/>
          <a:lstStyle/>
          <a:p>
            <a:r>
              <a:rPr lang="en-IN" dirty="0"/>
              <a:t>DIET</a:t>
            </a:r>
          </a:p>
        </p:txBody>
      </p:sp>
      <p:pic>
        <p:nvPicPr>
          <p:cNvPr id="5" name="Content Placeholder 4">
            <a:extLst>
              <a:ext uri="{FF2B5EF4-FFF2-40B4-BE49-F238E27FC236}">
                <a16:creationId xmlns:a16="http://schemas.microsoft.com/office/drawing/2014/main" id="{89C676C7-3F8E-A4C4-71FF-5EA786D6A841}"/>
              </a:ext>
            </a:extLst>
          </p:cNvPr>
          <p:cNvPicPr>
            <a:picLocks noGrp="1" noChangeAspect="1"/>
          </p:cNvPicPr>
          <p:nvPr>
            <p:ph idx="1"/>
          </p:nvPr>
        </p:nvPicPr>
        <p:blipFill>
          <a:blip r:embed="rId2"/>
          <a:stretch>
            <a:fillRect/>
          </a:stretch>
        </p:blipFill>
        <p:spPr>
          <a:xfrm>
            <a:off x="5218082" y="2052638"/>
            <a:ext cx="717611" cy="4195762"/>
          </a:xfrm>
        </p:spPr>
      </p:pic>
    </p:spTree>
    <p:extLst>
      <p:ext uri="{BB962C8B-B14F-4D97-AF65-F5344CB8AC3E}">
        <p14:creationId xmlns:p14="http://schemas.microsoft.com/office/powerpoint/2010/main" val="2980415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D1400-6057-7830-7D0C-95FD069465FF}"/>
              </a:ext>
            </a:extLst>
          </p:cNvPr>
          <p:cNvSpPr>
            <a:spLocks noGrp="1"/>
          </p:cNvSpPr>
          <p:nvPr>
            <p:ph type="title"/>
          </p:nvPr>
        </p:nvSpPr>
        <p:spPr/>
        <p:txBody>
          <a:bodyPr/>
          <a:lstStyle/>
          <a:p>
            <a:r>
              <a:rPr lang="en-IN" dirty="0"/>
              <a:t>MEMBER</a:t>
            </a:r>
          </a:p>
        </p:txBody>
      </p:sp>
      <p:pic>
        <p:nvPicPr>
          <p:cNvPr id="5" name="Content Placeholder 4">
            <a:extLst>
              <a:ext uri="{FF2B5EF4-FFF2-40B4-BE49-F238E27FC236}">
                <a16:creationId xmlns:a16="http://schemas.microsoft.com/office/drawing/2014/main" id="{E493EB14-77A6-F03F-9728-35D88580D8D9}"/>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1387120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11EB6-D44D-4C83-FAA9-262804B7CDEF}"/>
              </a:ext>
            </a:extLst>
          </p:cNvPr>
          <p:cNvSpPr>
            <a:spLocks noGrp="1"/>
          </p:cNvSpPr>
          <p:nvPr>
            <p:ph type="title"/>
          </p:nvPr>
        </p:nvSpPr>
        <p:spPr/>
        <p:txBody>
          <a:bodyPr/>
          <a:lstStyle/>
          <a:p>
            <a:r>
              <a:rPr lang="en-IN" dirty="0"/>
              <a:t>MEMBER</a:t>
            </a:r>
          </a:p>
        </p:txBody>
      </p:sp>
      <p:pic>
        <p:nvPicPr>
          <p:cNvPr id="5" name="Content Placeholder 4">
            <a:extLst>
              <a:ext uri="{FF2B5EF4-FFF2-40B4-BE49-F238E27FC236}">
                <a16:creationId xmlns:a16="http://schemas.microsoft.com/office/drawing/2014/main" id="{4B159706-E661-9073-7DEB-AE6D0DBF6D53}"/>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438941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078C-20C1-96ED-72DD-42AC8BC5111B}"/>
              </a:ext>
            </a:extLst>
          </p:cNvPr>
          <p:cNvSpPr>
            <a:spLocks noGrp="1"/>
          </p:cNvSpPr>
          <p:nvPr>
            <p:ph type="title"/>
          </p:nvPr>
        </p:nvSpPr>
        <p:spPr/>
        <p:txBody>
          <a:bodyPr/>
          <a:lstStyle/>
          <a:p>
            <a:r>
              <a:rPr lang="en-IN" dirty="0"/>
              <a:t>MEMBER HOME</a:t>
            </a:r>
          </a:p>
        </p:txBody>
      </p:sp>
      <p:pic>
        <p:nvPicPr>
          <p:cNvPr id="5" name="Content Placeholder 4">
            <a:extLst>
              <a:ext uri="{FF2B5EF4-FFF2-40B4-BE49-F238E27FC236}">
                <a16:creationId xmlns:a16="http://schemas.microsoft.com/office/drawing/2014/main" id="{6EA8DA23-7BCE-E0C6-747A-B851A023E5BE}"/>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4218540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1092-7B5A-7C8A-8788-3F2ADDF7A832}"/>
              </a:ext>
            </a:extLst>
          </p:cNvPr>
          <p:cNvSpPr>
            <a:spLocks noGrp="1"/>
          </p:cNvSpPr>
          <p:nvPr>
            <p:ph type="title"/>
          </p:nvPr>
        </p:nvSpPr>
        <p:spPr/>
        <p:txBody>
          <a:bodyPr/>
          <a:lstStyle/>
          <a:p>
            <a:r>
              <a:rPr lang="en-IN" dirty="0"/>
              <a:t>MEMBER</a:t>
            </a:r>
          </a:p>
        </p:txBody>
      </p:sp>
      <p:pic>
        <p:nvPicPr>
          <p:cNvPr id="5" name="Content Placeholder 4">
            <a:extLst>
              <a:ext uri="{FF2B5EF4-FFF2-40B4-BE49-F238E27FC236}">
                <a16:creationId xmlns:a16="http://schemas.microsoft.com/office/drawing/2014/main" id="{0F9550DB-7E17-2EF7-3976-D8C529E02071}"/>
              </a:ext>
            </a:extLst>
          </p:cNvPr>
          <p:cNvPicPr>
            <a:picLocks noGrp="1" noChangeAspect="1"/>
          </p:cNvPicPr>
          <p:nvPr>
            <p:ph idx="1"/>
          </p:nvPr>
        </p:nvPicPr>
        <p:blipFill>
          <a:blip r:embed="rId2"/>
          <a:stretch>
            <a:fillRect/>
          </a:stretch>
        </p:blipFill>
        <p:spPr>
          <a:xfrm>
            <a:off x="1243013" y="2697956"/>
            <a:ext cx="8667750" cy="2905125"/>
          </a:xfrm>
        </p:spPr>
      </p:pic>
    </p:spTree>
    <p:extLst>
      <p:ext uri="{BB962C8B-B14F-4D97-AF65-F5344CB8AC3E}">
        <p14:creationId xmlns:p14="http://schemas.microsoft.com/office/powerpoint/2010/main" val="2482702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76C26-E033-CC7E-2C09-F3F8716603B5}"/>
              </a:ext>
            </a:extLst>
          </p:cNvPr>
          <p:cNvSpPr>
            <a:spLocks noGrp="1"/>
          </p:cNvSpPr>
          <p:nvPr>
            <p:ph type="title"/>
          </p:nvPr>
        </p:nvSpPr>
        <p:spPr/>
        <p:txBody>
          <a:bodyPr/>
          <a:lstStyle/>
          <a:p>
            <a:r>
              <a:rPr lang="en-US" sz="3200" b="1" spc="-15" dirty="0">
                <a:solidFill>
                  <a:srgbClr val="D82128"/>
                </a:solidFill>
                <a:latin typeface="Roboto"/>
                <a:cs typeface="Roboto"/>
              </a:rPr>
              <a:t>AIM OF THE PROJECT</a:t>
            </a:r>
            <a:br>
              <a:rPr lang="en-US" sz="3200" b="1" dirty="0">
                <a:latin typeface="Roboto"/>
                <a:cs typeface="Roboto"/>
              </a:rPr>
            </a:br>
            <a:endParaRPr lang="en-IN" dirty="0"/>
          </a:p>
        </p:txBody>
      </p:sp>
      <p:sp>
        <p:nvSpPr>
          <p:cNvPr id="3" name="Content Placeholder 2">
            <a:extLst>
              <a:ext uri="{FF2B5EF4-FFF2-40B4-BE49-F238E27FC236}">
                <a16:creationId xmlns:a16="http://schemas.microsoft.com/office/drawing/2014/main" id="{59F24F47-9D12-D0FE-DA91-E0C9D738BDB2}"/>
              </a:ext>
            </a:extLst>
          </p:cNvPr>
          <p:cNvSpPr>
            <a:spLocks noGrp="1"/>
          </p:cNvSpPr>
          <p:nvPr>
            <p:ph idx="1"/>
          </p:nvPr>
        </p:nvSpPr>
        <p:spPr/>
        <p:txBody>
          <a:bodyPr>
            <a:normAutofit fontScale="62500" lnSpcReduction="20000"/>
          </a:bodyPr>
          <a:lstStyle/>
          <a:p>
            <a:pPr algn="just">
              <a:lnSpc>
                <a:spcPct val="150000"/>
              </a:lnSpc>
              <a:buFont typeface="Wingdings" panose="05000000000000000000" pitchFamily="2" charset="2"/>
              <a:buChar char="Ø"/>
            </a:pPr>
            <a:r>
              <a:rPr lang="en-IN" sz="2000" dirty="0">
                <a:solidFill>
                  <a:schemeClr val="tx1">
                    <a:lumMod val="65000"/>
                    <a:lumOff val="35000"/>
                  </a:schemeClr>
                </a:solidFill>
                <a:latin typeface="RobotoRegular"/>
              </a:rPr>
              <a:t>In many Gyms, the </a:t>
            </a:r>
            <a:r>
              <a:rPr lang="en-IN" sz="2000" b="1" dirty="0">
                <a:solidFill>
                  <a:srgbClr val="C00000"/>
                </a:solidFill>
                <a:latin typeface="RobotoRegular"/>
              </a:rPr>
              <a:t>payment receipts are in paper format</a:t>
            </a:r>
            <a:r>
              <a:rPr lang="en-IN" sz="2000" dirty="0">
                <a:solidFill>
                  <a:schemeClr val="tx1">
                    <a:lumMod val="65000"/>
                    <a:lumOff val="35000"/>
                  </a:schemeClr>
                </a:solidFill>
                <a:latin typeface="RobotoRegular"/>
              </a:rPr>
              <a:t>. So it is very difficult for both gym members to keep all the paper receipts safely and to gym trainer to keep reminding for the fee receipts. </a:t>
            </a:r>
          </a:p>
          <a:p>
            <a:pPr algn="just">
              <a:lnSpc>
                <a:spcPct val="150000"/>
              </a:lnSpc>
              <a:buFont typeface="Wingdings" panose="05000000000000000000" pitchFamily="2" charset="2"/>
              <a:buChar char="Ø"/>
            </a:pPr>
            <a:r>
              <a:rPr lang="en-IN" sz="2000" dirty="0">
                <a:solidFill>
                  <a:schemeClr val="tx1">
                    <a:lumMod val="65000"/>
                    <a:lumOff val="35000"/>
                  </a:schemeClr>
                </a:solidFill>
                <a:latin typeface="RobotoRegular"/>
              </a:rPr>
              <a:t>Sometimes it creates a </a:t>
            </a:r>
            <a:r>
              <a:rPr lang="en-IN" sz="2000" b="1" dirty="0">
                <a:solidFill>
                  <a:srgbClr val="C00000"/>
                </a:solidFill>
                <a:latin typeface="RobotoRegular"/>
              </a:rPr>
              <a:t>trouble when members lost their receipts</a:t>
            </a:r>
            <a:r>
              <a:rPr lang="en-IN" sz="2000" dirty="0">
                <a:solidFill>
                  <a:schemeClr val="tx1">
                    <a:lumMod val="65000"/>
                    <a:lumOff val="35000"/>
                  </a:schemeClr>
                </a:solidFill>
                <a:latin typeface="RobotoRegular"/>
              </a:rPr>
              <a:t>. The other problem that can be faced by a gym owner is that if he/she wants to inform any message related to working or non-working days of gym, </a:t>
            </a:r>
            <a:r>
              <a:rPr lang="en-IN" sz="2000" b="1" dirty="0">
                <a:solidFill>
                  <a:srgbClr val="C00000"/>
                </a:solidFill>
                <a:latin typeface="RobotoRegular"/>
              </a:rPr>
              <a:t>manually sending message become difficult</a:t>
            </a:r>
            <a:r>
              <a:rPr lang="en-IN" sz="2000" dirty="0">
                <a:solidFill>
                  <a:schemeClr val="tx1">
                    <a:lumMod val="65000"/>
                    <a:lumOff val="35000"/>
                  </a:schemeClr>
                </a:solidFill>
                <a:latin typeface="RobotoRegular"/>
              </a:rPr>
              <a:t>.  If there is online application available these problems can be solved.</a:t>
            </a:r>
          </a:p>
          <a:p>
            <a:pPr algn="just">
              <a:lnSpc>
                <a:spcPct val="150000"/>
              </a:lnSpc>
              <a:buFont typeface="Wingdings" panose="05000000000000000000" pitchFamily="2" charset="2"/>
              <a:buChar char="Ø"/>
            </a:pPr>
            <a:r>
              <a:rPr lang="en-IN" sz="2000" dirty="0">
                <a:solidFill>
                  <a:schemeClr val="tx1">
                    <a:lumMod val="65000"/>
                    <a:lumOff val="35000"/>
                  </a:schemeClr>
                </a:solidFill>
                <a:latin typeface="RobotoRegular"/>
              </a:rPr>
              <a:t>So, I am developing an application to overcome some of these issues. So this project can be helpful for both </a:t>
            </a:r>
            <a:r>
              <a:rPr lang="en-IN" sz="2000" b="1" dirty="0">
                <a:solidFill>
                  <a:srgbClr val="C00000"/>
                </a:solidFill>
                <a:latin typeface="RobotoRegular"/>
              </a:rPr>
              <a:t>gym owner as well as for gym members</a:t>
            </a:r>
            <a:r>
              <a:rPr lang="en-IN" sz="2000" dirty="0">
                <a:solidFill>
                  <a:schemeClr val="tx1">
                    <a:lumMod val="65000"/>
                    <a:lumOff val="35000"/>
                  </a:schemeClr>
                </a:solidFill>
                <a:latin typeface="RobotoRegular"/>
              </a:rPr>
              <a:t>.</a:t>
            </a:r>
          </a:p>
          <a:p>
            <a:pPr algn="just">
              <a:lnSpc>
                <a:spcPct val="150000"/>
              </a:lnSpc>
              <a:buFont typeface="Wingdings" panose="05000000000000000000" pitchFamily="2" charset="2"/>
              <a:buChar char="Ø"/>
            </a:pPr>
            <a:r>
              <a:rPr lang="en-IN" sz="2000" dirty="0">
                <a:solidFill>
                  <a:schemeClr val="tx1">
                    <a:lumMod val="65000"/>
                    <a:lumOff val="35000"/>
                  </a:schemeClr>
                </a:solidFill>
                <a:latin typeface="RobotoRegular"/>
              </a:rPr>
              <a:t> In this application </a:t>
            </a:r>
            <a:r>
              <a:rPr lang="en-IN" sz="2000" b="1" dirty="0">
                <a:solidFill>
                  <a:srgbClr val="C00000"/>
                </a:solidFill>
                <a:latin typeface="RobotoRegular"/>
              </a:rPr>
              <a:t>all receipts are store in a digital format</a:t>
            </a:r>
            <a:r>
              <a:rPr lang="en-IN" sz="2000" dirty="0">
                <a:solidFill>
                  <a:schemeClr val="tx1">
                    <a:lumMod val="65000"/>
                    <a:lumOff val="35000"/>
                  </a:schemeClr>
                </a:solidFill>
                <a:latin typeface="RobotoRegular"/>
              </a:rPr>
              <a:t>, so there are no issues of losing any confidential receipts. This application will also notify the user (gym members) about their fees and also </a:t>
            </a:r>
            <a:r>
              <a:rPr lang="en-IN" sz="2000" b="1" dirty="0">
                <a:solidFill>
                  <a:srgbClr val="C00000"/>
                </a:solidFill>
                <a:latin typeface="RobotoRegular"/>
              </a:rPr>
              <a:t>notifies the gym owner </a:t>
            </a:r>
            <a:r>
              <a:rPr lang="en-IN" sz="2000" dirty="0">
                <a:solidFill>
                  <a:schemeClr val="tx1">
                    <a:lumMod val="65000"/>
                    <a:lumOff val="35000"/>
                  </a:schemeClr>
                </a:solidFill>
                <a:latin typeface="RobotoRegular"/>
              </a:rPr>
              <a:t>about the </a:t>
            </a:r>
            <a:r>
              <a:rPr lang="en-IN" sz="2000" b="1" dirty="0">
                <a:solidFill>
                  <a:srgbClr val="C00000"/>
                </a:solidFill>
                <a:latin typeface="RobotoRegular"/>
              </a:rPr>
              <a:t>payment clearance.</a:t>
            </a:r>
          </a:p>
          <a:p>
            <a:pPr algn="just">
              <a:lnSpc>
                <a:spcPct val="150000"/>
              </a:lnSpc>
              <a:buFont typeface="Wingdings" panose="05000000000000000000" pitchFamily="2" charset="2"/>
              <a:buChar char="Ø"/>
            </a:pPr>
            <a:r>
              <a:rPr lang="en-IN" sz="2000" dirty="0">
                <a:solidFill>
                  <a:schemeClr val="tx1">
                    <a:lumMod val="65000"/>
                    <a:lumOff val="35000"/>
                  </a:schemeClr>
                </a:solidFill>
                <a:latin typeface="RobotoRegular"/>
              </a:rPr>
              <a:t> This application can be elaborated by providing </a:t>
            </a:r>
            <a:r>
              <a:rPr lang="en-IN" sz="2000" b="1" dirty="0">
                <a:solidFill>
                  <a:srgbClr val="C00000"/>
                </a:solidFill>
                <a:latin typeface="RobotoRegular"/>
              </a:rPr>
              <a:t>supplement store, diet information, personal training </a:t>
            </a:r>
            <a:r>
              <a:rPr lang="en-IN" sz="2000" dirty="0">
                <a:solidFill>
                  <a:schemeClr val="tx1">
                    <a:lumMod val="65000"/>
                    <a:lumOff val="35000"/>
                  </a:schemeClr>
                </a:solidFill>
                <a:latin typeface="RobotoRegular"/>
              </a:rPr>
              <a:t>etc. every member handle the </a:t>
            </a:r>
            <a:r>
              <a:rPr lang="en-IN" sz="2000" b="1" dirty="0">
                <a:solidFill>
                  <a:srgbClr val="C00000"/>
                </a:solidFill>
                <a:latin typeface="RobotoRegular"/>
              </a:rPr>
              <a:t>diet maintenance </a:t>
            </a:r>
            <a:r>
              <a:rPr lang="en-IN" sz="2000" dirty="0">
                <a:solidFill>
                  <a:schemeClr val="tx1">
                    <a:lumMod val="65000"/>
                    <a:lumOff val="35000"/>
                  </a:schemeClr>
                </a:solidFill>
                <a:latin typeface="RobotoRegular"/>
              </a:rPr>
              <a:t>with once registration and also provide a personal training for each and every members.</a:t>
            </a:r>
          </a:p>
          <a:p>
            <a:pPr marL="0" indent="0" algn="just">
              <a:buNone/>
            </a:pPr>
            <a:endParaRPr lang="en-IN" sz="2000" dirty="0">
              <a:solidFill>
                <a:schemeClr val="tx1">
                  <a:lumMod val="65000"/>
                  <a:lumOff val="35000"/>
                </a:schemeClr>
              </a:solidFill>
              <a:latin typeface="RobotoRegular"/>
            </a:endParaRPr>
          </a:p>
          <a:p>
            <a:endParaRPr lang="en-IN" dirty="0"/>
          </a:p>
        </p:txBody>
      </p:sp>
    </p:spTree>
    <p:extLst>
      <p:ext uri="{BB962C8B-B14F-4D97-AF65-F5344CB8AC3E}">
        <p14:creationId xmlns:p14="http://schemas.microsoft.com/office/powerpoint/2010/main" val="1238416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A9233-59C0-56A7-FF89-B5C596C3CC84}"/>
              </a:ext>
            </a:extLst>
          </p:cNvPr>
          <p:cNvSpPr>
            <a:spLocks noGrp="1"/>
          </p:cNvSpPr>
          <p:nvPr>
            <p:ph type="title"/>
          </p:nvPr>
        </p:nvSpPr>
        <p:spPr/>
        <p:txBody>
          <a:bodyPr/>
          <a:lstStyle/>
          <a:p>
            <a:r>
              <a:rPr lang="en-IN" dirty="0"/>
              <a:t>MEMBER</a:t>
            </a:r>
          </a:p>
        </p:txBody>
      </p:sp>
      <p:pic>
        <p:nvPicPr>
          <p:cNvPr id="5" name="Content Placeholder 4">
            <a:extLst>
              <a:ext uri="{FF2B5EF4-FFF2-40B4-BE49-F238E27FC236}">
                <a16:creationId xmlns:a16="http://schemas.microsoft.com/office/drawing/2014/main" id="{549A1FD7-89DF-29F2-B47F-E0D45A319EF2}"/>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204636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C7D6-BC5F-7825-3860-817D96053006}"/>
              </a:ext>
            </a:extLst>
          </p:cNvPr>
          <p:cNvSpPr>
            <a:spLocks noGrp="1"/>
          </p:cNvSpPr>
          <p:nvPr>
            <p:ph type="title"/>
          </p:nvPr>
        </p:nvSpPr>
        <p:spPr/>
        <p:txBody>
          <a:bodyPr/>
          <a:lstStyle/>
          <a:p>
            <a:r>
              <a:rPr lang="en-IN" dirty="0"/>
              <a:t>USER</a:t>
            </a:r>
          </a:p>
        </p:txBody>
      </p:sp>
      <p:pic>
        <p:nvPicPr>
          <p:cNvPr id="5" name="Content Placeholder 4">
            <a:extLst>
              <a:ext uri="{FF2B5EF4-FFF2-40B4-BE49-F238E27FC236}">
                <a16:creationId xmlns:a16="http://schemas.microsoft.com/office/drawing/2014/main" id="{AB4972BA-C185-12F3-5F81-B60B7E4FAFCC}"/>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3782461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F014D-5A26-0485-334A-872474B0DFFE}"/>
              </a:ext>
            </a:extLst>
          </p:cNvPr>
          <p:cNvSpPr>
            <a:spLocks noGrp="1"/>
          </p:cNvSpPr>
          <p:nvPr>
            <p:ph type="title"/>
          </p:nvPr>
        </p:nvSpPr>
        <p:spPr/>
        <p:txBody>
          <a:bodyPr/>
          <a:lstStyle/>
          <a:p>
            <a:r>
              <a:rPr lang="en-IN" dirty="0"/>
              <a:t>USER HOME</a:t>
            </a:r>
          </a:p>
        </p:txBody>
      </p:sp>
      <p:pic>
        <p:nvPicPr>
          <p:cNvPr id="5" name="Content Placeholder 4">
            <a:extLst>
              <a:ext uri="{FF2B5EF4-FFF2-40B4-BE49-F238E27FC236}">
                <a16:creationId xmlns:a16="http://schemas.microsoft.com/office/drawing/2014/main" id="{6F217801-195E-415E-97F2-F2D5B7545B70}"/>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1070504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620C1-062A-E12F-E3A9-6339F14A5B9B}"/>
              </a:ext>
            </a:extLst>
          </p:cNvPr>
          <p:cNvSpPr>
            <a:spLocks noGrp="1"/>
          </p:cNvSpPr>
          <p:nvPr>
            <p:ph type="title"/>
          </p:nvPr>
        </p:nvSpPr>
        <p:spPr/>
        <p:txBody>
          <a:bodyPr/>
          <a:lstStyle/>
          <a:p>
            <a:r>
              <a:rPr lang="en-IN" dirty="0"/>
              <a:t>USER </a:t>
            </a:r>
          </a:p>
        </p:txBody>
      </p:sp>
      <p:pic>
        <p:nvPicPr>
          <p:cNvPr id="5" name="Content Placeholder 4">
            <a:extLst>
              <a:ext uri="{FF2B5EF4-FFF2-40B4-BE49-F238E27FC236}">
                <a16:creationId xmlns:a16="http://schemas.microsoft.com/office/drawing/2014/main" id="{2EBA310D-EE04-221B-EC6D-9A0E397A277A}"/>
              </a:ext>
            </a:extLst>
          </p:cNvPr>
          <p:cNvPicPr>
            <a:picLocks noGrp="1" noChangeAspect="1"/>
          </p:cNvPicPr>
          <p:nvPr>
            <p:ph idx="1"/>
          </p:nvPr>
        </p:nvPicPr>
        <p:blipFill>
          <a:blip r:embed="rId2"/>
          <a:stretch>
            <a:fillRect/>
          </a:stretch>
        </p:blipFill>
        <p:spPr>
          <a:xfrm>
            <a:off x="1557035" y="2052638"/>
            <a:ext cx="8039705" cy="4195762"/>
          </a:xfrm>
        </p:spPr>
      </p:pic>
    </p:spTree>
    <p:extLst>
      <p:ext uri="{BB962C8B-B14F-4D97-AF65-F5344CB8AC3E}">
        <p14:creationId xmlns:p14="http://schemas.microsoft.com/office/powerpoint/2010/main" val="282505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A2EAA-2264-D81B-9778-0C0B9E8F8917}"/>
              </a:ext>
            </a:extLst>
          </p:cNvPr>
          <p:cNvSpPr>
            <a:spLocks noGrp="1"/>
          </p:cNvSpPr>
          <p:nvPr>
            <p:ph type="title"/>
          </p:nvPr>
        </p:nvSpPr>
        <p:spPr/>
        <p:txBody>
          <a:bodyPr/>
          <a:lstStyle/>
          <a:p>
            <a:r>
              <a:rPr lang="en-IN" dirty="0"/>
              <a:t>USER</a:t>
            </a:r>
          </a:p>
        </p:txBody>
      </p:sp>
      <p:pic>
        <p:nvPicPr>
          <p:cNvPr id="5" name="Content Placeholder 4">
            <a:extLst>
              <a:ext uri="{FF2B5EF4-FFF2-40B4-BE49-F238E27FC236}">
                <a16:creationId xmlns:a16="http://schemas.microsoft.com/office/drawing/2014/main" id="{0932E33D-8E6E-D8F0-B459-1D2460F7413B}"/>
              </a:ext>
            </a:extLst>
          </p:cNvPr>
          <p:cNvPicPr>
            <a:picLocks noGrp="1" noChangeAspect="1"/>
          </p:cNvPicPr>
          <p:nvPr>
            <p:ph idx="1"/>
          </p:nvPr>
        </p:nvPicPr>
        <p:blipFill>
          <a:blip r:embed="rId2"/>
          <a:stretch>
            <a:fillRect/>
          </a:stretch>
        </p:blipFill>
        <p:spPr>
          <a:xfrm>
            <a:off x="4315297" y="2052638"/>
            <a:ext cx="2523182" cy="4195762"/>
          </a:xfrm>
        </p:spPr>
      </p:pic>
    </p:spTree>
    <p:extLst>
      <p:ext uri="{BB962C8B-B14F-4D97-AF65-F5344CB8AC3E}">
        <p14:creationId xmlns:p14="http://schemas.microsoft.com/office/powerpoint/2010/main" val="135245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33A60-8948-D149-D88D-492D4A5C1DF2}"/>
              </a:ext>
            </a:extLst>
          </p:cNvPr>
          <p:cNvSpPr>
            <a:spLocks noGrp="1"/>
          </p:cNvSpPr>
          <p:nvPr>
            <p:ph type="title"/>
          </p:nvPr>
        </p:nvSpPr>
        <p:spPr/>
        <p:txBody>
          <a:bodyPr/>
          <a:lstStyle/>
          <a:p>
            <a:r>
              <a:rPr lang="en-IN" dirty="0"/>
              <a:t>SCREENSHOT </a:t>
            </a:r>
          </a:p>
        </p:txBody>
      </p:sp>
      <p:pic>
        <p:nvPicPr>
          <p:cNvPr id="5" name="Content Placeholder 4">
            <a:extLst>
              <a:ext uri="{FF2B5EF4-FFF2-40B4-BE49-F238E27FC236}">
                <a16:creationId xmlns:a16="http://schemas.microsoft.com/office/drawing/2014/main" id="{289FAF03-6A51-0161-DCF5-C59884671871}"/>
              </a:ext>
            </a:extLst>
          </p:cNvPr>
          <p:cNvPicPr>
            <a:picLocks noGrp="1" noChangeAspect="1"/>
          </p:cNvPicPr>
          <p:nvPr>
            <p:ph idx="1"/>
          </p:nvPr>
        </p:nvPicPr>
        <p:blipFill>
          <a:blip r:embed="rId2"/>
          <a:stretch>
            <a:fillRect/>
          </a:stretch>
        </p:blipFill>
        <p:spPr>
          <a:xfrm>
            <a:off x="1103313" y="2134873"/>
            <a:ext cx="8947150" cy="4031292"/>
          </a:xfrm>
        </p:spPr>
      </p:pic>
    </p:spTree>
    <p:extLst>
      <p:ext uri="{BB962C8B-B14F-4D97-AF65-F5344CB8AC3E}">
        <p14:creationId xmlns:p14="http://schemas.microsoft.com/office/powerpoint/2010/main" val="1607493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F8EAA-31D7-894F-4CFF-866A547CD849}"/>
              </a:ext>
            </a:extLst>
          </p:cNvPr>
          <p:cNvSpPr>
            <a:spLocks noGrp="1"/>
          </p:cNvSpPr>
          <p:nvPr>
            <p:ph type="title"/>
          </p:nvPr>
        </p:nvSpPr>
        <p:spPr/>
        <p:txBody>
          <a:bodyPr/>
          <a:lstStyle/>
          <a:p>
            <a:r>
              <a:rPr lang="en-IN" dirty="0"/>
              <a:t>SCREENSHOT </a:t>
            </a:r>
          </a:p>
        </p:txBody>
      </p:sp>
      <p:pic>
        <p:nvPicPr>
          <p:cNvPr id="5" name="Content Placeholder 4">
            <a:extLst>
              <a:ext uri="{FF2B5EF4-FFF2-40B4-BE49-F238E27FC236}">
                <a16:creationId xmlns:a16="http://schemas.microsoft.com/office/drawing/2014/main" id="{C9943BDB-8ABE-EADF-BE1C-981ECAFB5B52}"/>
              </a:ext>
            </a:extLst>
          </p:cNvPr>
          <p:cNvPicPr>
            <a:picLocks noGrp="1" noChangeAspect="1"/>
          </p:cNvPicPr>
          <p:nvPr>
            <p:ph idx="1"/>
          </p:nvPr>
        </p:nvPicPr>
        <p:blipFill>
          <a:blip r:embed="rId2"/>
          <a:stretch>
            <a:fillRect/>
          </a:stretch>
        </p:blipFill>
        <p:spPr>
          <a:xfrm>
            <a:off x="1103684" y="2224814"/>
            <a:ext cx="8947150" cy="4031292"/>
          </a:xfrm>
        </p:spPr>
      </p:pic>
    </p:spTree>
    <p:extLst>
      <p:ext uri="{BB962C8B-B14F-4D97-AF65-F5344CB8AC3E}">
        <p14:creationId xmlns:p14="http://schemas.microsoft.com/office/powerpoint/2010/main" val="20634878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58FE1-0147-16FF-16A2-526F9DC93FC6}"/>
              </a:ext>
            </a:extLst>
          </p:cNvPr>
          <p:cNvSpPr>
            <a:spLocks noGrp="1"/>
          </p:cNvSpPr>
          <p:nvPr>
            <p:ph type="title"/>
          </p:nvPr>
        </p:nvSpPr>
        <p:spPr/>
        <p:txBody>
          <a:bodyPr/>
          <a:lstStyle/>
          <a:p>
            <a:r>
              <a:rPr lang="en-US" b="1" spc="-15" dirty="0">
                <a:solidFill>
                  <a:srgbClr val="D82128"/>
                </a:solidFill>
                <a:latin typeface="Roboto"/>
              </a:rPr>
              <a:t>CONCLUSION</a:t>
            </a:r>
            <a:br>
              <a:rPr lang="en-IN" dirty="0"/>
            </a:br>
            <a:endParaRPr lang="en-IN" dirty="0"/>
          </a:p>
        </p:txBody>
      </p:sp>
      <p:sp>
        <p:nvSpPr>
          <p:cNvPr id="3" name="Content Placeholder 2">
            <a:extLst>
              <a:ext uri="{FF2B5EF4-FFF2-40B4-BE49-F238E27FC236}">
                <a16:creationId xmlns:a16="http://schemas.microsoft.com/office/drawing/2014/main" id="{C0B11F63-73CA-9BF8-5723-373DC4A95954}"/>
              </a:ext>
            </a:extLst>
          </p:cNvPr>
          <p:cNvSpPr>
            <a:spLocks noGrp="1"/>
          </p:cNvSpPr>
          <p:nvPr>
            <p:ph idx="1"/>
          </p:nvPr>
        </p:nvSpPr>
        <p:spPr/>
        <p:txBody>
          <a:bodyPr>
            <a:normAutofit fontScale="70000" lnSpcReduction="20000"/>
          </a:bodyPr>
          <a:lstStyle/>
          <a:p>
            <a:pPr algn="just">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The “GYM MANAGEMENT SYSTEM” is successfully designed and developed to fulfilling the necessary requirements, as identified in the requirements analysis phase, such as the system is very much user friendly, form level validation and field level validation are performing very efficiently. </a:t>
            </a:r>
          </a:p>
          <a:p>
            <a:pPr algn="just">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The new computerized system was found to be much faster and reliable and user friendly then the existing system, the system has been designed and developed step by step and tested successfully.</a:t>
            </a:r>
          </a:p>
          <a:p>
            <a:pPr algn="just">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 It eliminates the human error that are likely to creep in the kind of working in which a bulk quantity of data and calculations as to be processed. </a:t>
            </a:r>
          </a:p>
          <a:p>
            <a:pPr algn="just">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The system results in quick retrieval of information that is very vital for the progress any organization. Cost is minimized in case of stationary. </a:t>
            </a:r>
          </a:p>
          <a:p>
            <a:pPr algn="just">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 Burden of manual work is reduced as whenever transaction takes place, there is a no need to record it in many places manually.</a:t>
            </a:r>
            <a:endParaRPr lang="en-IN" sz="2000" dirty="0">
              <a:solidFill>
                <a:schemeClr val="tx1">
                  <a:lumMod val="65000"/>
                  <a:lumOff val="35000"/>
                </a:schemeClr>
              </a:solidFill>
              <a:latin typeface="RobotoRegular"/>
            </a:endParaRPr>
          </a:p>
          <a:p>
            <a:endParaRPr lang="en-IN" dirty="0"/>
          </a:p>
        </p:txBody>
      </p:sp>
    </p:spTree>
    <p:extLst>
      <p:ext uri="{BB962C8B-B14F-4D97-AF65-F5344CB8AC3E}">
        <p14:creationId xmlns:p14="http://schemas.microsoft.com/office/powerpoint/2010/main" val="22997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0866-6C9D-24F4-0AD0-B89166183CDC}"/>
              </a:ext>
            </a:extLst>
          </p:cNvPr>
          <p:cNvSpPr>
            <a:spLocks noGrp="1"/>
          </p:cNvSpPr>
          <p:nvPr>
            <p:ph type="title"/>
          </p:nvPr>
        </p:nvSpPr>
        <p:spPr/>
        <p:txBody>
          <a:bodyPr/>
          <a:lstStyle/>
          <a:p>
            <a:r>
              <a:rPr lang="en-US" sz="3200" b="1" spc="-15" dirty="0">
                <a:solidFill>
                  <a:srgbClr val="D82128"/>
                </a:solidFill>
                <a:latin typeface="Roboto"/>
                <a:cs typeface="Roboto"/>
              </a:rPr>
              <a:t>OBJECTIVE OF THIS PROJECT</a:t>
            </a:r>
            <a:br>
              <a:rPr lang="en-IN" sz="3200" dirty="0"/>
            </a:br>
            <a:endParaRPr lang="en-IN" dirty="0"/>
          </a:p>
        </p:txBody>
      </p:sp>
      <p:sp>
        <p:nvSpPr>
          <p:cNvPr id="3" name="Content Placeholder 2">
            <a:extLst>
              <a:ext uri="{FF2B5EF4-FFF2-40B4-BE49-F238E27FC236}">
                <a16:creationId xmlns:a16="http://schemas.microsoft.com/office/drawing/2014/main" id="{3833803B-15C2-DC5C-95D8-199364EF9019}"/>
              </a:ext>
            </a:extLst>
          </p:cNvPr>
          <p:cNvSpPr>
            <a:spLocks noGrp="1"/>
          </p:cNvSpPr>
          <p:nvPr>
            <p:ph idx="1"/>
          </p:nvPr>
        </p:nvSpPr>
        <p:spPr/>
        <p:txBody>
          <a:bodyPr>
            <a:normAutofit fontScale="62500" lnSpcReduction="20000"/>
          </a:bodyPr>
          <a:lstStyle/>
          <a:p>
            <a:pPr marL="0" indent="0" algn="just">
              <a:lnSpc>
                <a:spcPct val="150000"/>
              </a:lnSpc>
              <a:buNone/>
            </a:pPr>
            <a:r>
              <a:rPr lang="en-US" sz="2000" dirty="0">
                <a:solidFill>
                  <a:schemeClr val="tx1">
                    <a:lumMod val="65000"/>
                    <a:lumOff val="35000"/>
                  </a:schemeClr>
                </a:solidFill>
                <a:latin typeface="RobotoRegular"/>
              </a:rPr>
              <a:t>The objective of this system is to digitalize and create an automated system. The system will perform the task like </a:t>
            </a:r>
            <a:r>
              <a:rPr lang="en-US" sz="2000" b="1" dirty="0">
                <a:solidFill>
                  <a:srgbClr val="C00000"/>
                </a:solidFill>
                <a:latin typeface="RobotoRegular"/>
              </a:rPr>
              <a:t>adding the new member </a:t>
            </a:r>
            <a:r>
              <a:rPr lang="en-US" sz="2000" dirty="0">
                <a:solidFill>
                  <a:schemeClr val="tx1">
                    <a:lumMod val="65000"/>
                    <a:lumOff val="35000"/>
                  </a:schemeClr>
                </a:solidFill>
                <a:latin typeface="RobotoRegular"/>
              </a:rPr>
              <a:t>to the gym, </a:t>
            </a:r>
            <a:r>
              <a:rPr lang="en-US" sz="2000" b="1" dirty="0">
                <a:solidFill>
                  <a:srgbClr val="C00000"/>
                </a:solidFill>
                <a:latin typeface="RobotoRegular"/>
              </a:rPr>
              <a:t>removing the member </a:t>
            </a:r>
            <a:r>
              <a:rPr lang="en-US" sz="2000" dirty="0">
                <a:solidFill>
                  <a:schemeClr val="tx1">
                    <a:lumMod val="65000"/>
                    <a:lumOff val="35000"/>
                  </a:schemeClr>
                </a:solidFill>
                <a:latin typeface="RobotoRegular"/>
              </a:rPr>
              <a:t>or </a:t>
            </a:r>
            <a:r>
              <a:rPr lang="en-US" sz="2000" b="1" dirty="0">
                <a:solidFill>
                  <a:srgbClr val="C00000"/>
                </a:solidFill>
                <a:latin typeface="RobotoRegular"/>
              </a:rPr>
              <a:t>keeping the payments records </a:t>
            </a:r>
            <a:r>
              <a:rPr lang="en-US" sz="2000" dirty="0">
                <a:solidFill>
                  <a:schemeClr val="tx1">
                    <a:lumMod val="65000"/>
                    <a:lumOff val="35000"/>
                  </a:schemeClr>
                </a:solidFill>
                <a:latin typeface="RobotoRegular"/>
              </a:rPr>
              <a:t>and other stuff required in managing the gym properly.</a:t>
            </a:r>
          </a:p>
          <a:p>
            <a:pPr marL="342900" indent="-342900" algn="just">
              <a:lnSpc>
                <a:spcPct val="150000"/>
              </a:lnSpc>
              <a:buFont typeface="+mj-lt"/>
              <a:buAutoNum type="arabicPeriod"/>
            </a:pPr>
            <a:r>
              <a:rPr lang="en-US" sz="2000" dirty="0">
                <a:solidFill>
                  <a:schemeClr val="tx1">
                    <a:lumMod val="65000"/>
                    <a:lumOff val="35000"/>
                  </a:schemeClr>
                </a:solidFill>
                <a:latin typeface="RobotoRegular"/>
              </a:rPr>
              <a:t>Automating the existing system.</a:t>
            </a:r>
          </a:p>
          <a:p>
            <a:pPr marL="342900" indent="-342900" algn="just">
              <a:lnSpc>
                <a:spcPct val="150000"/>
              </a:lnSpc>
              <a:buFont typeface="+mj-lt"/>
              <a:buAutoNum type="arabicPeriod"/>
            </a:pPr>
            <a:r>
              <a:rPr lang="en-US" sz="2000" dirty="0">
                <a:solidFill>
                  <a:schemeClr val="tx1">
                    <a:lumMod val="65000"/>
                    <a:lumOff val="35000"/>
                  </a:schemeClr>
                </a:solidFill>
                <a:latin typeface="RobotoRegular"/>
              </a:rPr>
              <a:t>Reducing time taken to enter client and staff data.</a:t>
            </a:r>
          </a:p>
          <a:p>
            <a:pPr marL="342900" indent="-342900" algn="just">
              <a:lnSpc>
                <a:spcPct val="150000"/>
              </a:lnSpc>
              <a:buFont typeface="+mj-lt"/>
              <a:buAutoNum type="arabicPeriod"/>
            </a:pPr>
            <a:r>
              <a:rPr lang="en-US" sz="2000" dirty="0">
                <a:solidFill>
                  <a:schemeClr val="tx1">
                    <a:lumMod val="65000"/>
                    <a:lumOff val="35000"/>
                  </a:schemeClr>
                </a:solidFill>
                <a:latin typeface="RobotoRegular"/>
              </a:rPr>
              <a:t>To centralize the management of the gym and fitness center.</a:t>
            </a:r>
          </a:p>
          <a:p>
            <a:pPr marL="342900" indent="-342900" algn="just">
              <a:lnSpc>
                <a:spcPct val="150000"/>
              </a:lnSpc>
              <a:buFont typeface="+mj-lt"/>
              <a:buAutoNum type="arabicPeriod"/>
            </a:pPr>
            <a:r>
              <a:rPr lang="en-US" sz="2000" dirty="0">
                <a:solidFill>
                  <a:schemeClr val="tx1">
                    <a:lumMod val="65000"/>
                    <a:lumOff val="35000"/>
                  </a:schemeClr>
                </a:solidFill>
                <a:latin typeface="RobotoRegular"/>
              </a:rPr>
              <a:t>Reduce data loss in the manual system already in place.</a:t>
            </a:r>
          </a:p>
          <a:p>
            <a:pPr marL="342900" indent="-342900" algn="just">
              <a:lnSpc>
                <a:spcPct val="150000"/>
              </a:lnSpc>
              <a:buFont typeface="+mj-lt"/>
              <a:buAutoNum type="arabicPeriod"/>
            </a:pPr>
            <a:r>
              <a:rPr lang="en-US" sz="2000" dirty="0">
                <a:solidFill>
                  <a:schemeClr val="tx1">
                    <a:lumMod val="65000"/>
                    <a:lumOff val="35000"/>
                  </a:schemeClr>
                </a:solidFill>
                <a:latin typeface="RobotoRegular"/>
              </a:rPr>
              <a:t>Reduce the cost of maintenance of the gym and data storage and reducing the space occupied the files being used.</a:t>
            </a:r>
          </a:p>
          <a:p>
            <a:pPr marL="342900" indent="-342900" algn="just">
              <a:lnSpc>
                <a:spcPct val="150000"/>
              </a:lnSpc>
              <a:buFont typeface="+mj-lt"/>
              <a:buAutoNum type="arabicPeriod"/>
            </a:pPr>
            <a:r>
              <a:rPr lang="en-US" sz="2000" dirty="0">
                <a:solidFill>
                  <a:schemeClr val="tx1">
                    <a:lumMod val="65000"/>
                    <a:lumOff val="35000"/>
                  </a:schemeClr>
                </a:solidFill>
                <a:latin typeface="RobotoRegular"/>
              </a:rPr>
              <a:t>Make data retrieval easy and reduce time wasted when manually searching for data.</a:t>
            </a:r>
          </a:p>
          <a:p>
            <a:pPr marL="342900" indent="-342900" algn="just">
              <a:lnSpc>
                <a:spcPct val="150000"/>
              </a:lnSpc>
              <a:buFont typeface="+mj-lt"/>
              <a:buAutoNum type="arabicPeriod"/>
            </a:pPr>
            <a:r>
              <a:rPr lang="en-US" sz="2000" dirty="0">
                <a:solidFill>
                  <a:schemeClr val="tx1">
                    <a:lumMod val="65000"/>
                    <a:lumOff val="35000"/>
                  </a:schemeClr>
                </a:solidFill>
                <a:latin typeface="RobotoRegular"/>
              </a:rPr>
              <a:t>Reduce data redundancy. Redundancy is the repetition of similar data in the system. Redundancy occurs when data is updated so there occurs more than one copy of data I which consumes a lot of space.</a:t>
            </a:r>
            <a:endParaRPr lang="en-IN" sz="2000" dirty="0">
              <a:solidFill>
                <a:schemeClr val="tx1">
                  <a:lumMod val="65000"/>
                  <a:lumOff val="35000"/>
                </a:schemeClr>
              </a:solidFill>
              <a:latin typeface="RobotoRegular"/>
            </a:endParaRPr>
          </a:p>
          <a:p>
            <a:pPr algn="just">
              <a:lnSpc>
                <a:spcPct val="150000"/>
              </a:lnSpc>
            </a:pPr>
            <a:endParaRPr lang="en-IN" sz="2000" dirty="0">
              <a:solidFill>
                <a:schemeClr val="tx1">
                  <a:lumMod val="65000"/>
                  <a:lumOff val="35000"/>
                </a:schemeClr>
              </a:solidFill>
              <a:latin typeface="RobotoRegular"/>
            </a:endParaRPr>
          </a:p>
          <a:p>
            <a:endParaRPr lang="en-IN" dirty="0"/>
          </a:p>
        </p:txBody>
      </p:sp>
    </p:spTree>
    <p:extLst>
      <p:ext uri="{BB962C8B-B14F-4D97-AF65-F5344CB8AC3E}">
        <p14:creationId xmlns:p14="http://schemas.microsoft.com/office/powerpoint/2010/main" val="1186860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25B12-8DF1-AE08-7F3A-2131990C2A44}"/>
              </a:ext>
            </a:extLst>
          </p:cNvPr>
          <p:cNvSpPr>
            <a:spLocks noGrp="1"/>
          </p:cNvSpPr>
          <p:nvPr>
            <p:ph type="title"/>
          </p:nvPr>
        </p:nvSpPr>
        <p:spPr/>
        <p:txBody>
          <a:bodyPr/>
          <a:lstStyle/>
          <a:p>
            <a:r>
              <a:rPr lang="en-US" b="1" spc="-15" dirty="0">
                <a:solidFill>
                  <a:srgbClr val="D82128"/>
                </a:solidFill>
                <a:latin typeface="Roboto"/>
              </a:rPr>
              <a:t>EXISTING SYSTEM </a:t>
            </a:r>
            <a:br>
              <a:rPr lang="en-IN" dirty="0"/>
            </a:br>
            <a:endParaRPr lang="en-IN" dirty="0"/>
          </a:p>
        </p:txBody>
      </p:sp>
      <p:sp>
        <p:nvSpPr>
          <p:cNvPr id="3" name="Content Placeholder 2">
            <a:extLst>
              <a:ext uri="{FF2B5EF4-FFF2-40B4-BE49-F238E27FC236}">
                <a16:creationId xmlns:a16="http://schemas.microsoft.com/office/drawing/2014/main" id="{720F32EC-059E-FFEA-701D-CBAF0D08F927}"/>
              </a:ext>
            </a:extLst>
          </p:cNvPr>
          <p:cNvSpPr>
            <a:spLocks noGrp="1"/>
          </p:cNvSpPr>
          <p:nvPr>
            <p:ph idx="1"/>
          </p:nvPr>
        </p:nvSpPr>
        <p:spPr/>
        <p:txBody>
          <a:bodyPr>
            <a:normAutofit fontScale="85000" lnSpcReduction="10000"/>
          </a:bodyPr>
          <a:lstStyle/>
          <a:p>
            <a:pPr marL="0" indent="0" algn="just">
              <a:lnSpc>
                <a:spcPct val="150000"/>
              </a:lnSpc>
              <a:buNone/>
            </a:pPr>
            <a:r>
              <a:rPr lang="en-US" sz="2000" dirty="0">
                <a:solidFill>
                  <a:schemeClr val="tx1">
                    <a:lumMod val="65000"/>
                    <a:lumOff val="35000"/>
                  </a:schemeClr>
                </a:solidFill>
                <a:latin typeface="RobotoRegular"/>
              </a:rPr>
              <a:t>The gym is </a:t>
            </a:r>
            <a:r>
              <a:rPr lang="en-US" sz="2000" b="1" dirty="0">
                <a:solidFill>
                  <a:srgbClr val="C00000"/>
                </a:solidFill>
                <a:latin typeface="RobotoRegular"/>
              </a:rPr>
              <a:t>working manually</a:t>
            </a:r>
            <a:r>
              <a:rPr lang="en-US" sz="2000" dirty="0">
                <a:solidFill>
                  <a:schemeClr val="tx1">
                    <a:lumMod val="65000"/>
                    <a:lumOff val="35000"/>
                  </a:schemeClr>
                </a:solidFill>
                <a:latin typeface="RobotoRegular"/>
              </a:rPr>
              <a:t>. The current system is </a:t>
            </a:r>
            <a:r>
              <a:rPr lang="en-US" sz="2000" b="1" dirty="0">
                <a:solidFill>
                  <a:srgbClr val="C00000"/>
                </a:solidFill>
                <a:latin typeface="RobotoRegular"/>
              </a:rPr>
              <a:t>time consuming </a:t>
            </a:r>
            <a:r>
              <a:rPr lang="en-US" sz="2000" dirty="0">
                <a:solidFill>
                  <a:schemeClr val="tx1">
                    <a:lumMod val="65000"/>
                    <a:lumOff val="35000"/>
                  </a:schemeClr>
                </a:solidFill>
                <a:latin typeface="RobotoRegular"/>
              </a:rPr>
              <a:t>and also it is very costly, because it involves a </a:t>
            </a:r>
            <a:r>
              <a:rPr lang="en-US" sz="2000" b="1" dirty="0">
                <a:solidFill>
                  <a:srgbClr val="C00000"/>
                </a:solidFill>
                <a:latin typeface="RobotoRegular"/>
              </a:rPr>
              <a:t>lot of paperwork</a:t>
            </a:r>
            <a:r>
              <a:rPr lang="en-US" sz="2000" dirty="0">
                <a:solidFill>
                  <a:schemeClr val="tx1">
                    <a:lumMod val="65000"/>
                    <a:lumOff val="35000"/>
                  </a:schemeClr>
                </a:solidFill>
                <a:latin typeface="RobotoRegular"/>
              </a:rPr>
              <a:t>. To manually handle the system was very difficult task. But now-a-days computerization made easy to work. The following are the reasons why the current system should be computerized:</a:t>
            </a:r>
            <a:endParaRPr lang="en-IN" sz="2000" dirty="0">
              <a:solidFill>
                <a:schemeClr val="tx1">
                  <a:lumMod val="65000"/>
                  <a:lumOff val="35000"/>
                </a:schemeClr>
              </a:solidFill>
              <a:latin typeface="RobotoRegular"/>
            </a:endParaRPr>
          </a:p>
          <a:p>
            <a:pPr lvl="0" algn="just">
              <a:lnSpc>
                <a:spcPct val="150000"/>
              </a:lnSpc>
            </a:pPr>
            <a:r>
              <a:rPr lang="en-US" sz="2000" dirty="0">
                <a:solidFill>
                  <a:schemeClr val="tx1">
                    <a:lumMod val="65000"/>
                    <a:lumOff val="35000"/>
                  </a:schemeClr>
                </a:solidFill>
                <a:latin typeface="RobotoRegular"/>
              </a:rPr>
              <a:t>To increase efficiency with reduced cost.</a:t>
            </a:r>
            <a:endParaRPr lang="en-IN" sz="2000" dirty="0">
              <a:solidFill>
                <a:schemeClr val="tx1">
                  <a:lumMod val="65000"/>
                  <a:lumOff val="35000"/>
                </a:schemeClr>
              </a:solidFill>
              <a:latin typeface="RobotoRegular"/>
            </a:endParaRPr>
          </a:p>
          <a:p>
            <a:pPr lvl="0" algn="just">
              <a:lnSpc>
                <a:spcPct val="150000"/>
              </a:lnSpc>
            </a:pPr>
            <a:r>
              <a:rPr lang="en-US" sz="2000" dirty="0">
                <a:solidFill>
                  <a:schemeClr val="tx1">
                    <a:lumMod val="65000"/>
                    <a:lumOff val="35000"/>
                  </a:schemeClr>
                </a:solidFill>
                <a:latin typeface="RobotoRegular"/>
              </a:rPr>
              <a:t>To reduce the burden of paper work.</a:t>
            </a:r>
            <a:endParaRPr lang="en-IN" sz="2000" dirty="0">
              <a:solidFill>
                <a:schemeClr val="tx1">
                  <a:lumMod val="65000"/>
                  <a:lumOff val="35000"/>
                </a:schemeClr>
              </a:solidFill>
              <a:latin typeface="RobotoRegular"/>
            </a:endParaRPr>
          </a:p>
          <a:p>
            <a:pPr lvl="0" algn="just">
              <a:lnSpc>
                <a:spcPct val="150000"/>
              </a:lnSpc>
            </a:pPr>
            <a:r>
              <a:rPr lang="en-US" sz="2000" dirty="0">
                <a:solidFill>
                  <a:schemeClr val="tx1">
                    <a:lumMod val="65000"/>
                    <a:lumOff val="35000"/>
                  </a:schemeClr>
                </a:solidFill>
                <a:latin typeface="RobotoRegular"/>
              </a:rPr>
              <a:t>To save time management for </a:t>
            </a:r>
            <a:r>
              <a:rPr lang="en-US" sz="2000" b="1" dirty="0">
                <a:solidFill>
                  <a:srgbClr val="C00000"/>
                </a:solidFill>
                <a:latin typeface="RobotoRegular"/>
              </a:rPr>
              <a:t>recording details </a:t>
            </a:r>
            <a:r>
              <a:rPr lang="en-US" sz="2000" dirty="0">
                <a:solidFill>
                  <a:schemeClr val="tx1">
                    <a:lumMod val="65000"/>
                    <a:lumOff val="35000"/>
                  </a:schemeClr>
                </a:solidFill>
                <a:latin typeface="RobotoRegular"/>
              </a:rPr>
              <a:t>of </a:t>
            </a:r>
            <a:r>
              <a:rPr lang="en-US" sz="2000" b="1" dirty="0">
                <a:solidFill>
                  <a:srgbClr val="C00000"/>
                </a:solidFill>
                <a:latin typeface="RobotoRegular"/>
              </a:rPr>
              <a:t>each and every member and employee</a:t>
            </a:r>
            <a:r>
              <a:rPr lang="en-US" sz="2000" dirty="0">
                <a:solidFill>
                  <a:schemeClr val="tx1">
                    <a:lumMod val="65000"/>
                    <a:lumOff val="35000"/>
                  </a:schemeClr>
                </a:solidFill>
                <a:latin typeface="RobotoRegular"/>
              </a:rPr>
              <a:t>.</a:t>
            </a:r>
            <a:endParaRPr lang="en-IN" sz="2000" dirty="0">
              <a:solidFill>
                <a:schemeClr val="tx1">
                  <a:lumMod val="65000"/>
                  <a:lumOff val="35000"/>
                </a:schemeClr>
              </a:solidFill>
              <a:latin typeface="RobotoRegular"/>
            </a:endParaRPr>
          </a:p>
          <a:p>
            <a:pPr lvl="0" algn="just">
              <a:lnSpc>
                <a:spcPct val="150000"/>
              </a:lnSpc>
            </a:pPr>
            <a:r>
              <a:rPr lang="en-US" sz="2000" dirty="0">
                <a:solidFill>
                  <a:schemeClr val="tx1">
                    <a:lumMod val="65000"/>
                    <a:lumOff val="35000"/>
                  </a:schemeClr>
                </a:solidFill>
                <a:latin typeface="RobotoRegular"/>
              </a:rPr>
              <a:t> To generate required </a:t>
            </a:r>
            <a:r>
              <a:rPr lang="en-US" sz="2000" b="1" dirty="0">
                <a:solidFill>
                  <a:srgbClr val="C00000"/>
                </a:solidFill>
                <a:latin typeface="RobotoRegular"/>
              </a:rPr>
              <a:t>reports easily.</a:t>
            </a:r>
            <a:endParaRPr lang="en-IN" sz="2000" b="1" dirty="0">
              <a:solidFill>
                <a:srgbClr val="C00000"/>
              </a:solidFill>
              <a:latin typeface="RobotoRegular"/>
            </a:endParaRPr>
          </a:p>
          <a:p>
            <a:pPr marL="0" indent="0">
              <a:buNone/>
            </a:pPr>
            <a:endParaRPr lang="en-IN" dirty="0"/>
          </a:p>
          <a:p>
            <a:endParaRPr lang="en-IN" dirty="0"/>
          </a:p>
        </p:txBody>
      </p:sp>
    </p:spTree>
    <p:extLst>
      <p:ext uri="{BB962C8B-B14F-4D97-AF65-F5344CB8AC3E}">
        <p14:creationId xmlns:p14="http://schemas.microsoft.com/office/powerpoint/2010/main" val="1170085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1E567-EFA6-CD1F-F82D-D87979278A51}"/>
              </a:ext>
            </a:extLst>
          </p:cNvPr>
          <p:cNvSpPr>
            <a:spLocks noGrp="1"/>
          </p:cNvSpPr>
          <p:nvPr>
            <p:ph type="title"/>
          </p:nvPr>
        </p:nvSpPr>
        <p:spPr/>
        <p:txBody>
          <a:bodyPr/>
          <a:lstStyle/>
          <a:p>
            <a:r>
              <a:rPr lang="en-US" b="1" spc="-15" dirty="0">
                <a:solidFill>
                  <a:srgbClr val="D82128"/>
                </a:solidFill>
                <a:latin typeface="Roboto"/>
              </a:rPr>
              <a:t>DISADVANTAGES OF EXISTING SYSTEM </a:t>
            </a:r>
            <a:br>
              <a:rPr lang="en-IN" dirty="0"/>
            </a:br>
            <a:endParaRPr lang="en-IN" dirty="0"/>
          </a:p>
        </p:txBody>
      </p:sp>
      <p:sp>
        <p:nvSpPr>
          <p:cNvPr id="3" name="Content Placeholder 2">
            <a:extLst>
              <a:ext uri="{FF2B5EF4-FFF2-40B4-BE49-F238E27FC236}">
                <a16:creationId xmlns:a16="http://schemas.microsoft.com/office/drawing/2014/main" id="{1B5CC466-1A2E-0A42-3E6B-0CF20D14C10D}"/>
              </a:ext>
            </a:extLst>
          </p:cNvPr>
          <p:cNvSpPr>
            <a:spLocks noGrp="1"/>
          </p:cNvSpPr>
          <p:nvPr>
            <p:ph idx="1"/>
          </p:nvPr>
        </p:nvSpPr>
        <p:spPr/>
        <p:txBody>
          <a:bodyPr>
            <a:normAutofit fontScale="70000" lnSpcReduction="20000"/>
          </a:bodyPr>
          <a:lstStyle/>
          <a:p>
            <a:pPr marL="0" lvl="0" indent="0">
              <a:buNone/>
            </a:pPr>
            <a:r>
              <a:rPr lang="en-US" sz="2000" dirty="0">
                <a:solidFill>
                  <a:schemeClr val="tx1">
                    <a:lumMod val="65000"/>
                    <a:lumOff val="35000"/>
                  </a:schemeClr>
                </a:solidFill>
                <a:latin typeface="RobotoRegular"/>
              </a:rPr>
              <a:t>1. Time consumption:</a:t>
            </a:r>
            <a:endParaRPr lang="en-IN" sz="2000" dirty="0">
              <a:solidFill>
                <a:schemeClr val="tx1">
                  <a:lumMod val="65000"/>
                  <a:lumOff val="35000"/>
                </a:schemeClr>
              </a:solidFill>
              <a:latin typeface="RobotoRegular"/>
            </a:endParaRPr>
          </a:p>
          <a:p>
            <a:pPr marL="0" lvl="0" indent="0">
              <a:buNone/>
            </a:pPr>
            <a:r>
              <a:rPr lang="en-IN" sz="2000" dirty="0">
                <a:solidFill>
                  <a:schemeClr val="tx1">
                    <a:lumMod val="65000"/>
                    <a:lumOff val="35000"/>
                  </a:schemeClr>
                </a:solidFill>
                <a:latin typeface="RobotoRegular"/>
              </a:rPr>
              <a:t>	</a:t>
            </a:r>
            <a:r>
              <a:rPr lang="en-US" sz="2000" dirty="0">
                <a:solidFill>
                  <a:schemeClr val="tx1">
                    <a:lumMod val="65000"/>
                    <a:lumOff val="35000"/>
                  </a:schemeClr>
                </a:solidFill>
                <a:latin typeface="RobotoRegular"/>
              </a:rPr>
              <a:t>As the records are to be manually maintained it consumes a </a:t>
            </a:r>
            <a:r>
              <a:rPr lang="en-US" sz="2000" b="1" dirty="0">
                <a:solidFill>
                  <a:srgbClr val="C00000"/>
                </a:solidFill>
                <a:latin typeface="RobotoRegular"/>
              </a:rPr>
              <a:t>lot of time.</a:t>
            </a:r>
            <a:endParaRPr lang="en-IN" sz="2000" b="1" dirty="0">
              <a:solidFill>
                <a:srgbClr val="C00000"/>
              </a:solidFill>
              <a:latin typeface="RobotoRegular"/>
            </a:endParaRPr>
          </a:p>
          <a:p>
            <a:pPr marL="0" lvl="0" indent="0">
              <a:buNone/>
            </a:pPr>
            <a:r>
              <a:rPr lang="en-US" sz="2000" dirty="0">
                <a:solidFill>
                  <a:schemeClr val="tx1">
                    <a:lumMod val="65000"/>
                    <a:lumOff val="35000"/>
                  </a:schemeClr>
                </a:solidFill>
                <a:latin typeface="RobotoRegular"/>
              </a:rPr>
              <a:t>2.  Paper work:</a:t>
            </a:r>
            <a:endParaRPr lang="en-IN" sz="2000" dirty="0">
              <a:solidFill>
                <a:schemeClr val="tx1">
                  <a:lumMod val="65000"/>
                  <a:lumOff val="35000"/>
                </a:schemeClr>
              </a:solidFill>
              <a:latin typeface="RobotoRegular"/>
            </a:endParaRPr>
          </a:p>
          <a:p>
            <a:pPr marL="0" lvl="0" indent="0">
              <a:buNone/>
            </a:pPr>
            <a:r>
              <a:rPr lang="en-IN" sz="2000" dirty="0">
                <a:solidFill>
                  <a:schemeClr val="tx1">
                    <a:lumMod val="65000"/>
                    <a:lumOff val="35000"/>
                  </a:schemeClr>
                </a:solidFill>
                <a:latin typeface="RobotoRegular"/>
              </a:rPr>
              <a:t>	</a:t>
            </a:r>
            <a:r>
              <a:rPr lang="en-US" sz="2000" b="1" dirty="0">
                <a:solidFill>
                  <a:srgbClr val="C00000"/>
                </a:solidFill>
                <a:latin typeface="RobotoRegular"/>
              </a:rPr>
              <a:t>Lot of paper work </a:t>
            </a:r>
            <a:r>
              <a:rPr lang="en-US" sz="2000" dirty="0">
                <a:solidFill>
                  <a:schemeClr val="tx1">
                    <a:lumMod val="65000"/>
                    <a:lumOff val="35000"/>
                  </a:schemeClr>
                </a:solidFill>
                <a:latin typeface="RobotoRegular"/>
              </a:rPr>
              <a:t>is involved as the records are maintained in the files &amp; registers</a:t>
            </a:r>
            <a:endParaRPr lang="en-IN" sz="2000" dirty="0">
              <a:solidFill>
                <a:schemeClr val="tx1">
                  <a:lumMod val="65000"/>
                  <a:lumOff val="35000"/>
                </a:schemeClr>
              </a:solidFill>
              <a:latin typeface="RobotoRegular"/>
            </a:endParaRPr>
          </a:p>
          <a:p>
            <a:pPr marL="0" lvl="0" indent="0">
              <a:buNone/>
            </a:pPr>
            <a:r>
              <a:rPr lang="en-IN" sz="2000" dirty="0">
                <a:solidFill>
                  <a:schemeClr val="tx1">
                    <a:lumMod val="65000"/>
                    <a:lumOff val="35000"/>
                  </a:schemeClr>
                </a:solidFill>
                <a:latin typeface="RobotoRegular"/>
              </a:rPr>
              <a:t>3. </a:t>
            </a:r>
            <a:r>
              <a:rPr lang="en-US" sz="2000" dirty="0">
                <a:solidFill>
                  <a:schemeClr val="tx1">
                    <a:lumMod val="65000"/>
                    <a:lumOff val="35000"/>
                  </a:schemeClr>
                </a:solidFill>
                <a:latin typeface="RobotoRegular"/>
              </a:rPr>
              <a:t>Storage requirements:</a:t>
            </a:r>
            <a:endParaRPr lang="en-IN" sz="2000" dirty="0">
              <a:solidFill>
                <a:schemeClr val="tx1">
                  <a:lumMod val="65000"/>
                  <a:lumOff val="35000"/>
                </a:schemeClr>
              </a:solidFill>
              <a:latin typeface="RobotoRegular"/>
            </a:endParaRPr>
          </a:p>
          <a:p>
            <a:pPr marL="0" indent="0">
              <a:buNone/>
            </a:pPr>
            <a:r>
              <a:rPr lang="en-US" sz="2000" dirty="0">
                <a:solidFill>
                  <a:schemeClr val="tx1">
                    <a:lumMod val="65000"/>
                    <a:lumOff val="35000"/>
                  </a:schemeClr>
                </a:solidFill>
                <a:latin typeface="RobotoRegular"/>
              </a:rPr>
              <a:t>	As files and registers are used the storage </a:t>
            </a:r>
            <a:r>
              <a:rPr lang="en-US" sz="2000" b="1" dirty="0">
                <a:solidFill>
                  <a:srgbClr val="C00000"/>
                </a:solidFill>
                <a:latin typeface="RobotoRegular"/>
              </a:rPr>
              <a:t>space requirement is increased</a:t>
            </a:r>
            <a:r>
              <a:rPr lang="en-US" sz="2000" dirty="0">
                <a:solidFill>
                  <a:schemeClr val="tx1">
                    <a:lumMod val="65000"/>
                    <a:lumOff val="35000"/>
                  </a:schemeClr>
                </a:solidFill>
                <a:latin typeface="RobotoRegular"/>
              </a:rPr>
              <a:t>.</a:t>
            </a:r>
            <a:endParaRPr lang="en-IN" sz="2000" dirty="0">
              <a:solidFill>
                <a:schemeClr val="tx1">
                  <a:lumMod val="65000"/>
                  <a:lumOff val="35000"/>
                </a:schemeClr>
              </a:solidFill>
              <a:latin typeface="RobotoRegular"/>
            </a:endParaRPr>
          </a:p>
          <a:p>
            <a:pPr marL="0" lvl="0" indent="0">
              <a:buNone/>
            </a:pPr>
            <a:r>
              <a:rPr lang="en-US" sz="2000" dirty="0">
                <a:solidFill>
                  <a:schemeClr val="tx1">
                    <a:lumMod val="65000"/>
                    <a:lumOff val="35000"/>
                  </a:schemeClr>
                </a:solidFill>
                <a:latin typeface="RobotoRegular"/>
              </a:rPr>
              <a:t>4. Less reliable:</a:t>
            </a:r>
            <a:endParaRPr lang="en-IN" sz="2000" dirty="0">
              <a:solidFill>
                <a:schemeClr val="tx1">
                  <a:lumMod val="65000"/>
                  <a:lumOff val="35000"/>
                </a:schemeClr>
              </a:solidFill>
              <a:latin typeface="RobotoRegular"/>
            </a:endParaRPr>
          </a:p>
          <a:p>
            <a:pPr marL="0" indent="0">
              <a:buNone/>
            </a:pPr>
            <a:r>
              <a:rPr lang="en-US" sz="2000" dirty="0">
                <a:solidFill>
                  <a:schemeClr val="tx1">
                    <a:lumMod val="65000"/>
                    <a:lumOff val="35000"/>
                  </a:schemeClr>
                </a:solidFill>
                <a:latin typeface="RobotoRegular"/>
              </a:rPr>
              <a:t>	Use of papers for storing valuable data information is </a:t>
            </a:r>
            <a:r>
              <a:rPr lang="en-US" sz="2000" b="1" dirty="0">
                <a:solidFill>
                  <a:srgbClr val="C00000"/>
                </a:solidFill>
                <a:latin typeface="RobotoRegular"/>
              </a:rPr>
              <a:t>not at all reliable</a:t>
            </a:r>
            <a:r>
              <a:rPr lang="en-US" sz="2000" dirty="0">
                <a:solidFill>
                  <a:schemeClr val="tx1">
                    <a:lumMod val="65000"/>
                    <a:lumOff val="35000"/>
                  </a:schemeClr>
                </a:solidFill>
                <a:latin typeface="RobotoRegular"/>
              </a:rPr>
              <a:t>.</a:t>
            </a:r>
            <a:endParaRPr lang="en-IN" sz="2000" dirty="0">
              <a:solidFill>
                <a:schemeClr val="tx1">
                  <a:lumMod val="65000"/>
                  <a:lumOff val="35000"/>
                </a:schemeClr>
              </a:solidFill>
              <a:latin typeface="RobotoRegular"/>
            </a:endParaRPr>
          </a:p>
          <a:p>
            <a:pPr marL="0" lvl="0" indent="0">
              <a:buNone/>
            </a:pPr>
            <a:r>
              <a:rPr lang="en-US" sz="2000" dirty="0">
                <a:solidFill>
                  <a:schemeClr val="tx1">
                    <a:lumMod val="65000"/>
                    <a:lumOff val="35000"/>
                  </a:schemeClr>
                </a:solidFill>
                <a:latin typeface="RobotoRegular"/>
              </a:rPr>
              <a:t>5. Accuracy:</a:t>
            </a:r>
            <a:endParaRPr lang="en-IN" sz="2000" dirty="0">
              <a:solidFill>
                <a:schemeClr val="tx1">
                  <a:lumMod val="65000"/>
                  <a:lumOff val="35000"/>
                </a:schemeClr>
              </a:solidFill>
              <a:latin typeface="RobotoRegular"/>
            </a:endParaRPr>
          </a:p>
          <a:p>
            <a:pPr marL="0" indent="0">
              <a:buNone/>
            </a:pPr>
            <a:r>
              <a:rPr lang="en-US" sz="2000" dirty="0">
                <a:solidFill>
                  <a:schemeClr val="tx1">
                    <a:lumMod val="65000"/>
                    <a:lumOff val="35000"/>
                  </a:schemeClr>
                </a:solidFill>
                <a:latin typeface="RobotoRegular"/>
              </a:rPr>
              <a:t>	As the system is in manual there are lot many chances of human errors. These can cause errors in calculating mechanism or </a:t>
            </a:r>
            <a:r>
              <a:rPr lang="en-US" sz="2000" b="1" dirty="0">
                <a:solidFill>
                  <a:srgbClr val="C00000"/>
                </a:solidFill>
                <a:latin typeface="RobotoRegular"/>
              </a:rPr>
              <a:t>maintaining customer details</a:t>
            </a:r>
            <a:r>
              <a:rPr lang="en-US" sz="2000" dirty="0">
                <a:solidFill>
                  <a:schemeClr val="tx1">
                    <a:lumMod val="65000"/>
                    <a:lumOff val="35000"/>
                  </a:schemeClr>
                </a:solidFill>
                <a:latin typeface="RobotoRegular"/>
              </a:rPr>
              <a:t>.</a:t>
            </a:r>
          </a:p>
          <a:p>
            <a:pPr marL="0" indent="0">
              <a:buNone/>
            </a:pPr>
            <a:endParaRPr lang="en-IN" sz="2000" dirty="0">
              <a:solidFill>
                <a:schemeClr val="tx1">
                  <a:lumMod val="65000"/>
                  <a:lumOff val="35000"/>
                </a:schemeClr>
              </a:solidFill>
              <a:latin typeface="RobotoRegular"/>
            </a:endParaRPr>
          </a:p>
          <a:p>
            <a:pPr marL="0" lvl="0" indent="0">
              <a:buNone/>
            </a:pPr>
            <a:r>
              <a:rPr lang="en-US" sz="2000" dirty="0">
                <a:solidFill>
                  <a:schemeClr val="tx1">
                    <a:lumMod val="65000"/>
                    <a:lumOff val="35000"/>
                  </a:schemeClr>
                </a:solidFill>
                <a:latin typeface="RobotoRegular"/>
              </a:rPr>
              <a:t>6. Difficulty in keeping new records:</a:t>
            </a:r>
            <a:endParaRPr lang="en-IN" sz="2000" dirty="0">
              <a:solidFill>
                <a:schemeClr val="tx1">
                  <a:lumMod val="65000"/>
                  <a:lumOff val="35000"/>
                </a:schemeClr>
              </a:solidFill>
              <a:latin typeface="RobotoRegular"/>
            </a:endParaRPr>
          </a:p>
          <a:p>
            <a:pPr marL="0" indent="0">
              <a:buNone/>
            </a:pPr>
            <a:r>
              <a:rPr lang="en-US" sz="2000" dirty="0">
                <a:solidFill>
                  <a:schemeClr val="tx1">
                    <a:lumMod val="65000"/>
                    <a:lumOff val="35000"/>
                  </a:schemeClr>
                </a:solidFill>
                <a:latin typeface="RobotoRegular"/>
              </a:rPr>
              <a:t>	It is difficult for keeping all the </a:t>
            </a:r>
            <a:r>
              <a:rPr lang="en-US" sz="2000" b="1" dirty="0">
                <a:solidFill>
                  <a:srgbClr val="C00000"/>
                </a:solidFill>
                <a:latin typeface="RobotoRegular"/>
              </a:rPr>
              <a:t>new entries of members, their account and transaction details</a:t>
            </a:r>
            <a:r>
              <a:rPr lang="en-US" sz="2000" dirty="0">
                <a:solidFill>
                  <a:schemeClr val="tx1">
                    <a:lumMod val="65000"/>
                    <a:lumOff val="35000"/>
                  </a:schemeClr>
                </a:solidFill>
                <a:latin typeface="RobotoRegular"/>
              </a:rPr>
              <a:t>.</a:t>
            </a:r>
            <a:endParaRPr lang="en-IN" sz="2000" dirty="0">
              <a:solidFill>
                <a:schemeClr val="tx1">
                  <a:lumMod val="65000"/>
                  <a:lumOff val="35000"/>
                </a:schemeClr>
              </a:solidFill>
              <a:latin typeface="RobotoRegular"/>
            </a:endParaRPr>
          </a:p>
          <a:p>
            <a:pPr marL="0" indent="0">
              <a:lnSpc>
                <a:spcPct val="150000"/>
              </a:lnSpc>
              <a:buNone/>
            </a:pPr>
            <a:endParaRPr lang="en-IN" sz="2000" dirty="0">
              <a:solidFill>
                <a:schemeClr val="tx1">
                  <a:lumMod val="65000"/>
                  <a:lumOff val="35000"/>
                </a:schemeClr>
              </a:solidFill>
              <a:latin typeface="RobotoRegular"/>
            </a:endParaRPr>
          </a:p>
          <a:p>
            <a:endParaRPr lang="en-IN" dirty="0"/>
          </a:p>
        </p:txBody>
      </p:sp>
    </p:spTree>
    <p:extLst>
      <p:ext uri="{BB962C8B-B14F-4D97-AF65-F5344CB8AC3E}">
        <p14:creationId xmlns:p14="http://schemas.microsoft.com/office/powerpoint/2010/main" val="29512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BC88-4E69-B52E-5D73-FA26BCDAD8F2}"/>
              </a:ext>
            </a:extLst>
          </p:cNvPr>
          <p:cNvSpPr>
            <a:spLocks noGrp="1"/>
          </p:cNvSpPr>
          <p:nvPr>
            <p:ph type="title"/>
          </p:nvPr>
        </p:nvSpPr>
        <p:spPr/>
        <p:txBody>
          <a:bodyPr/>
          <a:lstStyle/>
          <a:p>
            <a:r>
              <a:rPr lang="en-US" b="1" spc="-15" dirty="0">
                <a:solidFill>
                  <a:srgbClr val="D82128"/>
                </a:solidFill>
                <a:latin typeface="Roboto"/>
              </a:rPr>
              <a:t>PROPOSED SYSTEM </a:t>
            </a:r>
            <a:br>
              <a:rPr lang="en-IN" dirty="0"/>
            </a:br>
            <a:endParaRPr lang="en-IN" dirty="0"/>
          </a:p>
        </p:txBody>
      </p:sp>
      <p:sp>
        <p:nvSpPr>
          <p:cNvPr id="3" name="Content Placeholder 2">
            <a:extLst>
              <a:ext uri="{FF2B5EF4-FFF2-40B4-BE49-F238E27FC236}">
                <a16:creationId xmlns:a16="http://schemas.microsoft.com/office/drawing/2014/main" id="{307DA988-0C87-2C50-CA72-879F6EEED742}"/>
              </a:ext>
            </a:extLst>
          </p:cNvPr>
          <p:cNvSpPr>
            <a:spLocks noGrp="1"/>
          </p:cNvSpPr>
          <p:nvPr>
            <p:ph idx="1"/>
          </p:nvPr>
        </p:nvSpPr>
        <p:spPr/>
        <p:txBody>
          <a:bodyPr>
            <a:normAutofit fontScale="85000" lnSpcReduction="10000"/>
          </a:bodyPr>
          <a:lstStyle/>
          <a:p>
            <a:pPr>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The proposed system is used for </a:t>
            </a:r>
            <a:r>
              <a:rPr lang="en-US" sz="2000" b="1" dirty="0">
                <a:solidFill>
                  <a:srgbClr val="C00000"/>
                </a:solidFill>
                <a:latin typeface="RobotoRegular"/>
              </a:rPr>
              <a:t>stores records of the system</a:t>
            </a:r>
            <a:r>
              <a:rPr lang="en-US" sz="2000" dirty="0">
                <a:solidFill>
                  <a:schemeClr val="tx1">
                    <a:lumMod val="65000"/>
                    <a:lumOff val="35000"/>
                  </a:schemeClr>
                </a:solidFill>
                <a:latin typeface="RobotoRegular"/>
              </a:rPr>
              <a:t>.</a:t>
            </a:r>
          </a:p>
          <a:p>
            <a:pPr algn="just">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 It is easier to find the </a:t>
            </a:r>
            <a:r>
              <a:rPr lang="en-US" sz="2000" b="1" dirty="0">
                <a:solidFill>
                  <a:srgbClr val="C00000"/>
                </a:solidFill>
                <a:latin typeface="RobotoRegular"/>
              </a:rPr>
              <a:t>user names, workout timings, summery </a:t>
            </a:r>
            <a:r>
              <a:rPr lang="en-US" sz="2000" dirty="0">
                <a:solidFill>
                  <a:schemeClr val="tx1">
                    <a:lumMod val="65000"/>
                    <a:lumOff val="35000"/>
                  </a:schemeClr>
                </a:solidFill>
                <a:latin typeface="RobotoRegular"/>
              </a:rPr>
              <a:t>etc.</a:t>
            </a:r>
          </a:p>
          <a:p>
            <a:pPr algn="just">
              <a:lnSpc>
                <a:spcPct val="150000"/>
              </a:lnSpc>
              <a:buFont typeface="Wingdings" panose="05000000000000000000" pitchFamily="2" charset="2"/>
              <a:buChar char="Ø"/>
            </a:pPr>
            <a:r>
              <a:rPr lang="en-US" sz="2000" b="1" dirty="0">
                <a:solidFill>
                  <a:srgbClr val="C00000"/>
                </a:solidFill>
                <a:latin typeface="RobotoRegular"/>
              </a:rPr>
              <a:t> Time table is orderly arranged</a:t>
            </a:r>
            <a:r>
              <a:rPr lang="en-US" sz="2000" dirty="0">
                <a:solidFill>
                  <a:schemeClr val="tx1">
                    <a:lumMod val="65000"/>
                    <a:lumOff val="35000"/>
                  </a:schemeClr>
                </a:solidFill>
                <a:latin typeface="RobotoRegular"/>
              </a:rPr>
              <a:t>. It has implemented an information of about the gym, </a:t>
            </a:r>
            <a:r>
              <a:rPr lang="en-US" sz="2000" b="1" dirty="0">
                <a:solidFill>
                  <a:srgbClr val="C00000"/>
                </a:solidFill>
                <a:latin typeface="RobotoRegular"/>
              </a:rPr>
              <a:t>about fees structure </a:t>
            </a:r>
            <a:r>
              <a:rPr lang="en-US" sz="2000" dirty="0">
                <a:solidFill>
                  <a:schemeClr val="tx1">
                    <a:lumMod val="65000"/>
                    <a:lumOff val="35000"/>
                  </a:schemeClr>
                </a:solidFill>
                <a:latin typeface="RobotoRegular"/>
              </a:rPr>
              <a:t>and </a:t>
            </a:r>
            <a:r>
              <a:rPr lang="en-US" sz="2000" b="1" dirty="0">
                <a:solidFill>
                  <a:srgbClr val="C00000"/>
                </a:solidFill>
                <a:latin typeface="RobotoRegular"/>
              </a:rPr>
              <a:t>schedule of workout days</a:t>
            </a:r>
            <a:r>
              <a:rPr lang="en-US" sz="2000" dirty="0">
                <a:solidFill>
                  <a:schemeClr val="tx1">
                    <a:lumMod val="65000"/>
                    <a:lumOff val="35000"/>
                  </a:schemeClr>
                </a:solidFill>
                <a:latin typeface="RobotoRegular"/>
              </a:rPr>
              <a:t> and also schedule of daily diet for every members.</a:t>
            </a:r>
          </a:p>
          <a:p>
            <a:pPr algn="just">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 Then, the gym was provided </a:t>
            </a:r>
            <a:r>
              <a:rPr lang="en-US" sz="2000" b="1" dirty="0">
                <a:solidFill>
                  <a:srgbClr val="C00000"/>
                </a:solidFill>
                <a:latin typeface="RobotoRegular"/>
              </a:rPr>
              <a:t>a supplement store </a:t>
            </a:r>
            <a:r>
              <a:rPr lang="en-US" sz="2000" dirty="0">
                <a:solidFill>
                  <a:schemeClr val="tx1">
                    <a:lumMod val="65000"/>
                    <a:lumOff val="35000"/>
                  </a:schemeClr>
                </a:solidFill>
                <a:latin typeface="RobotoRegular"/>
              </a:rPr>
              <a:t>for viewing what all specialties’ are </a:t>
            </a:r>
            <a:r>
              <a:rPr lang="en-US" sz="2000" b="1" dirty="0">
                <a:solidFill>
                  <a:srgbClr val="C00000"/>
                </a:solidFill>
                <a:latin typeface="RobotoRegular"/>
              </a:rPr>
              <a:t>of workout and diet</a:t>
            </a:r>
            <a:r>
              <a:rPr lang="en-US" sz="2000" dirty="0">
                <a:solidFill>
                  <a:schemeClr val="tx1">
                    <a:lumMod val="65000"/>
                    <a:lumOff val="35000"/>
                  </a:schemeClr>
                </a:solidFill>
                <a:latin typeface="RobotoRegular"/>
              </a:rPr>
              <a:t>. Gym admin can maintain the daily attendance and workout summery. </a:t>
            </a:r>
          </a:p>
          <a:p>
            <a:pPr algn="just">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This application will also notify the user (gym members) about </a:t>
            </a:r>
            <a:r>
              <a:rPr lang="en-US" sz="2000" b="1" dirty="0">
                <a:solidFill>
                  <a:srgbClr val="C00000"/>
                </a:solidFill>
                <a:latin typeface="RobotoRegular"/>
              </a:rPr>
              <a:t>their fees and also notifies the gym owner </a:t>
            </a:r>
            <a:r>
              <a:rPr lang="en-US" sz="2000" dirty="0">
                <a:solidFill>
                  <a:schemeClr val="tx1">
                    <a:lumMod val="65000"/>
                    <a:lumOff val="35000"/>
                  </a:schemeClr>
                </a:solidFill>
                <a:latin typeface="RobotoRegular"/>
              </a:rPr>
              <a:t>about the </a:t>
            </a:r>
            <a:r>
              <a:rPr lang="en-US" sz="2000" b="1" dirty="0">
                <a:solidFill>
                  <a:srgbClr val="C00000"/>
                </a:solidFill>
                <a:latin typeface="RobotoRegular"/>
              </a:rPr>
              <a:t>payment clearance</a:t>
            </a:r>
            <a:r>
              <a:rPr lang="en-US" sz="2000" dirty="0">
                <a:solidFill>
                  <a:schemeClr val="tx1">
                    <a:lumMod val="65000"/>
                    <a:lumOff val="35000"/>
                  </a:schemeClr>
                </a:solidFill>
                <a:latin typeface="RobotoRegular"/>
              </a:rPr>
              <a:t>.</a:t>
            </a:r>
            <a:endParaRPr lang="en-IN" sz="2000" dirty="0">
              <a:solidFill>
                <a:schemeClr val="tx1">
                  <a:lumMod val="65000"/>
                  <a:lumOff val="35000"/>
                </a:schemeClr>
              </a:solidFill>
              <a:latin typeface="RobotoRegular"/>
            </a:endParaRPr>
          </a:p>
          <a:p>
            <a:pPr marL="0" indent="0">
              <a:buNone/>
            </a:pPr>
            <a:endParaRPr lang="en-IN" dirty="0"/>
          </a:p>
          <a:p>
            <a:endParaRPr lang="en-IN" dirty="0"/>
          </a:p>
        </p:txBody>
      </p:sp>
    </p:spTree>
    <p:extLst>
      <p:ext uri="{BB962C8B-B14F-4D97-AF65-F5344CB8AC3E}">
        <p14:creationId xmlns:p14="http://schemas.microsoft.com/office/powerpoint/2010/main" val="3305416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F0C34-1209-F449-B6EA-55FE74257F59}"/>
              </a:ext>
            </a:extLst>
          </p:cNvPr>
          <p:cNvSpPr>
            <a:spLocks noGrp="1"/>
          </p:cNvSpPr>
          <p:nvPr>
            <p:ph type="title"/>
          </p:nvPr>
        </p:nvSpPr>
        <p:spPr/>
        <p:txBody>
          <a:bodyPr/>
          <a:lstStyle/>
          <a:p>
            <a:r>
              <a:rPr lang="en-US" b="1" spc="-15" dirty="0">
                <a:solidFill>
                  <a:srgbClr val="D82128"/>
                </a:solidFill>
                <a:latin typeface="Roboto"/>
              </a:rPr>
              <a:t>ADVANTAGES OF PROPOSED SYSTEM </a:t>
            </a:r>
            <a:br>
              <a:rPr lang="en-IN" dirty="0"/>
            </a:br>
            <a:endParaRPr lang="en-IN" dirty="0"/>
          </a:p>
        </p:txBody>
      </p:sp>
      <p:sp>
        <p:nvSpPr>
          <p:cNvPr id="3" name="Content Placeholder 2">
            <a:extLst>
              <a:ext uri="{FF2B5EF4-FFF2-40B4-BE49-F238E27FC236}">
                <a16:creationId xmlns:a16="http://schemas.microsoft.com/office/drawing/2014/main" id="{A7874046-57D6-E7C2-6F84-07520E8DB6CC}"/>
              </a:ext>
            </a:extLst>
          </p:cNvPr>
          <p:cNvSpPr>
            <a:spLocks noGrp="1"/>
          </p:cNvSpPr>
          <p:nvPr>
            <p:ph idx="1"/>
          </p:nvPr>
        </p:nvSpPr>
        <p:spPr/>
        <p:txBody>
          <a:bodyPr>
            <a:normAutofit fontScale="85000" lnSpcReduction="20000"/>
          </a:bodyPr>
          <a:lstStyle/>
          <a:p>
            <a:pPr marL="342900" indent="-342900">
              <a:lnSpc>
                <a:spcPct val="150000"/>
              </a:lnSpc>
              <a:buFont typeface="+mj-lt"/>
              <a:buAutoNum type="arabicPeriod"/>
            </a:pPr>
            <a:r>
              <a:rPr lang="en-US" sz="2000" dirty="0">
                <a:solidFill>
                  <a:schemeClr val="tx1">
                    <a:lumMod val="65000"/>
                    <a:lumOff val="35000"/>
                  </a:schemeClr>
                </a:solidFill>
                <a:latin typeface="RobotoRegular"/>
              </a:rPr>
              <a:t>The proposed system is highly secured, because for login the system it requires the username and password which is different for each department therefore providing each department a different view of the customer information.</a:t>
            </a:r>
            <a:endParaRPr lang="en-IN" sz="2000" dirty="0">
              <a:solidFill>
                <a:schemeClr val="tx1">
                  <a:lumMod val="65000"/>
                  <a:lumOff val="35000"/>
                </a:schemeClr>
              </a:solidFill>
              <a:latin typeface="RobotoRegular"/>
            </a:endParaRPr>
          </a:p>
          <a:p>
            <a:pPr marL="342900" indent="-342900">
              <a:lnSpc>
                <a:spcPct val="150000"/>
              </a:lnSpc>
              <a:buFont typeface="+mj-lt"/>
              <a:buAutoNum type="arabicPeriod"/>
            </a:pPr>
            <a:r>
              <a:rPr lang="en-US" sz="2000" dirty="0">
                <a:solidFill>
                  <a:schemeClr val="tx1">
                    <a:lumMod val="65000"/>
                    <a:lumOff val="35000"/>
                  </a:schemeClr>
                </a:solidFill>
                <a:latin typeface="RobotoRegular"/>
              </a:rPr>
              <a:t> It provides wide range of certain criteria in each window the client is working for better and quicker solution. </a:t>
            </a:r>
            <a:endParaRPr lang="en-IN" sz="2000" dirty="0">
              <a:solidFill>
                <a:schemeClr val="tx1">
                  <a:lumMod val="65000"/>
                  <a:lumOff val="35000"/>
                </a:schemeClr>
              </a:solidFill>
              <a:latin typeface="RobotoRegular"/>
            </a:endParaRPr>
          </a:p>
          <a:p>
            <a:pPr marL="342900" indent="-342900">
              <a:lnSpc>
                <a:spcPct val="150000"/>
              </a:lnSpc>
              <a:buFont typeface="+mj-lt"/>
              <a:buAutoNum type="arabicPeriod"/>
            </a:pPr>
            <a:r>
              <a:rPr lang="en-US" sz="2000" dirty="0">
                <a:solidFill>
                  <a:schemeClr val="tx1">
                    <a:lumMod val="65000"/>
                    <a:lumOff val="35000"/>
                  </a:schemeClr>
                </a:solidFill>
                <a:latin typeface="RobotoRegular"/>
              </a:rPr>
              <a:t> It maintains report for all criteria and transactions.</a:t>
            </a:r>
            <a:endParaRPr lang="en-IN" sz="2000" dirty="0">
              <a:solidFill>
                <a:schemeClr val="tx1">
                  <a:lumMod val="65000"/>
                  <a:lumOff val="35000"/>
                </a:schemeClr>
              </a:solidFill>
              <a:latin typeface="RobotoRegular"/>
            </a:endParaRPr>
          </a:p>
          <a:p>
            <a:pPr marL="342900" indent="-342900">
              <a:lnSpc>
                <a:spcPct val="150000"/>
              </a:lnSpc>
              <a:buFont typeface="+mj-lt"/>
              <a:buAutoNum type="arabicPeriod"/>
            </a:pPr>
            <a:r>
              <a:rPr lang="en-US" sz="2000" dirty="0">
                <a:solidFill>
                  <a:schemeClr val="tx1">
                    <a:lumMod val="65000"/>
                    <a:lumOff val="35000"/>
                  </a:schemeClr>
                </a:solidFill>
                <a:latin typeface="RobotoRegular"/>
              </a:rPr>
              <a:t> Manages member information separately for all bill information separately for considering the requirement of gym.</a:t>
            </a:r>
            <a:endParaRPr lang="en-IN" sz="2000" dirty="0">
              <a:solidFill>
                <a:schemeClr val="tx1">
                  <a:lumMod val="65000"/>
                  <a:lumOff val="35000"/>
                </a:schemeClr>
              </a:solidFill>
              <a:latin typeface="RobotoRegular"/>
            </a:endParaRPr>
          </a:p>
          <a:p>
            <a:pPr marL="342900" indent="-342900">
              <a:lnSpc>
                <a:spcPct val="150000"/>
              </a:lnSpc>
              <a:buFont typeface="+mj-lt"/>
              <a:buAutoNum type="arabicPeriod"/>
            </a:pPr>
            <a:r>
              <a:rPr lang="en-US" sz="2000" dirty="0">
                <a:solidFill>
                  <a:schemeClr val="tx1">
                    <a:lumMod val="65000"/>
                    <a:lumOff val="35000"/>
                  </a:schemeClr>
                </a:solidFill>
                <a:latin typeface="RobotoRegular"/>
              </a:rPr>
              <a:t>Stores information about regular products.</a:t>
            </a:r>
            <a:endParaRPr lang="en-IN" sz="2000" dirty="0">
              <a:solidFill>
                <a:schemeClr val="tx1">
                  <a:lumMod val="65000"/>
                  <a:lumOff val="35000"/>
                </a:schemeClr>
              </a:solidFill>
              <a:latin typeface="RobotoRegular"/>
            </a:endParaRPr>
          </a:p>
          <a:p>
            <a:pPr marL="342900" indent="-342900">
              <a:lnSpc>
                <a:spcPct val="150000"/>
              </a:lnSpc>
              <a:buFont typeface="+mj-lt"/>
              <a:buAutoNum type="arabicPeriod"/>
            </a:pPr>
            <a:r>
              <a:rPr lang="en-US" sz="2000" dirty="0">
                <a:solidFill>
                  <a:schemeClr val="tx1">
                    <a:lumMod val="65000"/>
                    <a:lumOff val="35000"/>
                  </a:schemeClr>
                </a:solidFill>
                <a:latin typeface="RobotoRegular"/>
              </a:rPr>
              <a:t>Diet recommendation </a:t>
            </a:r>
            <a:endParaRPr lang="en-IN" sz="2000" dirty="0">
              <a:solidFill>
                <a:schemeClr val="tx1">
                  <a:lumMod val="65000"/>
                  <a:lumOff val="35000"/>
                </a:schemeClr>
              </a:solidFill>
              <a:latin typeface="RobotoRegular"/>
            </a:endParaRPr>
          </a:p>
          <a:p>
            <a:endParaRPr lang="en-IN" dirty="0"/>
          </a:p>
        </p:txBody>
      </p:sp>
    </p:spTree>
    <p:extLst>
      <p:ext uri="{BB962C8B-B14F-4D97-AF65-F5344CB8AC3E}">
        <p14:creationId xmlns:p14="http://schemas.microsoft.com/office/powerpoint/2010/main" val="4214124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E6D82-30F7-AE1B-67F1-C963F1CFC3E7}"/>
              </a:ext>
            </a:extLst>
          </p:cNvPr>
          <p:cNvSpPr>
            <a:spLocks noGrp="1"/>
          </p:cNvSpPr>
          <p:nvPr>
            <p:ph type="title"/>
          </p:nvPr>
        </p:nvSpPr>
        <p:spPr/>
        <p:txBody>
          <a:bodyPr/>
          <a:lstStyle/>
          <a:p>
            <a:r>
              <a:rPr lang="en-US" b="1" spc="-15" dirty="0">
                <a:solidFill>
                  <a:srgbClr val="D82128"/>
                </a:solidFill>
                <a:latin typeface="Roboto"/>
              </a:rPr>
              <a:t>MODULE LIST</a:t>
            </a:r>
            <a:br>
              <a:rPr lang="en-IN" dirty="0"/>
            </a:br>
            <a:endParaRPr lang="en-IN" dirty="0"/>
          </a:p>
        </p:txBody>
      </p:sp>
      <p:sp>
        <p:nvSpPr>
          <p:cNvPr id="3" name="Content Placeholder 2">
            <a:extLst>
              <a:ext uri="{FF2B5EF4-FFF2-40B4-BE49-F238E27FC236}">
                <a16:creationId xmlns:a16="http://schemas.microsoft.com/office/drawing/2014/main" id="{62348BF2-4CDC-08FA-2A6E-5229C29DD547}"/>
              </a:ext>
            </a:extLst>
          </p:cNvPr>
          <p:cNvSpPr>
            <a:spLocks noGrp="1"/>
          </p:cNvSpPr>
          <p:nvPr>
            <p:ph idx="1"/>
          </p:nvPr>
        </p:nvSpPr>
        <p:spPr/>
        <p:txBody>
          <a:bodyPr>
            <a:normAutofit fontScale="70000" lnSpcReduction="20000"/>
          </a:bodyPr>
          <a:lstStyle/>
          <a:p>
            <a:pPr marL="0" indent="0">
              <a:buNone/>
            </a:pPr>
            <a:r>
              <a:rPr lang="en-US" sz="2000" b="1" spc="-15" dirty="0">
                <a:solidFill>
                  <a:srgbClr val="D82128"/>
                </a:solidFill>
                <a:latin typeface="RobotoRegular"/>
              </a:rPr>
              <a:t>ADMINISTRATOR</a:t>
            </a:r>
          </a:p>
          <a:p>
            <a:pPr marL="713105" lvl="0" indent="363855">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Login</a:t>
            </a:r>
            <a:endParaRPr lang="en-IN" sz="2000" dirty="0">
              <a:solidFill>
                <a:schemeClr val="tx1">
                  <a:lumMod val="65000"/>
                  <a:lumOff val="35000"/>
                </a:schemeClr>
              </a:solidFill>
              <a:latin typeface="RobotoRegular"/>
            </a:endParaRPr>
          </a:p>
          <a:p>
            <a:pPr marL="713105" lvl="0" indent="363855">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Add Member</a:t>
            </a:r>
            <a:endParaRPr lang="en-IN" sz="2000" dirty="0">
              <a:solidFill>
                <a:schemeClr val="tx1">
                  <a:lumMod val="65000"/>
                  <a:lumOff val="35000"/>
                </a:schemeClr>
              </a:solidFill>
              <a:latin typeface="RobotoRegular"/>
            </a:endParaRPr>
          </a:p>
          <a:p>
            <a:pPr marL="713105" lvl="0" indent="363855">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Update/Delete Members</a:t>
            </a:r>
            <a:endParaRPr lang="en-IN" sz="2000" dirty="0">
              <a:solidFill>
                <a:schemeClr val="tx1">
                  <a:lumMod val="65000"/>
                  <a:lumOff val="35000"/>
                </a:schemeClr>
              </a:solidFill>
              <a:latin typeface="RobotoRegular"/>
            </a:endParaRPr>
          </a:p>
          <a:p>
            <a:pPr marL="713105" lvl="0" indent="363855">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Create Bills </a:t>
            </a:r>
            <a:endParaRPr lang="en-IN" sz="2000" dirty="0">
              <a:solidFill>
                <a:schemeClr val="tx1">
                  <a:lumMod val="65000"/>
                  <a:lumOff val="35000"/>
                </a:schemeClr>
              </a:solidFill>
              <a:latin typeface="RobotoRegular"/>
            </a:endParaRPr>
          </a:p>
          <a:p>
            <a:pPr marL="713105" lvl="0" indent="363855">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Assign Fee Package</a:t>
            </a:r>
            <a:endParaRPr lang="en-IN" sz="2000" dirty="0">
              <a:solidFill>
                <a:schemeClr val="tx1">
                  <a:lumMod val="65000"/>
                  <a:lumOff val="35000"/>
                </a:schemeClr>
              </a:solidFill>
              <a:latin typeface="RobotoRegular"/>
            </a:endParaRPr>
          </a:p>
          <a:p>
            <a:pPr marL="713105" lvl="0" indent="363855">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Assign Notification for monthly </a:t>
            </a:r>
            <a:endParaRPr lang="en-IN" sz="2000" dirty="0">
              <a:solidFill>
                <a:schemeClr val="tx1">
                  <a:lumMod val="65000"/>
                  <a:lumOff val="35000"/>
                </a:schemeClr>
              </a:solidFill>
              <a:latin typeface="RobotoRegular"/>
            </a:endParaRPr>
          </a:p>
          <a:p>
            <a:pPr marL="713105" lvl="0" indent="363855">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Report export </a:t>
            </a:r>
            <a:endParaRPr lang="en-IN" sz="2000" dirty="0">
              <a:solidFill>
                <a:schemeClr val="tx1">
                  <a:lumMod val="65000"/>
                  <a:lumOff val="35000"/>
                </a:schemeClr>
              </a:solidFill>
              <a:latin typeface="RobotoRegular"/>
            </a:endParaRPr>
          </a:p>
          <a:p>
            <a:pPr marL="713105" lvl="0" indent="363855">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Supplement store</a:t>
            </a:r>
            <a:endParaRPr lang="en-IN" sz="2000" dirty="0">
              <a:solidFill>
                <a:schemeClr val="tx1">
                  <a:lumMod val="65000"/>
                  <a:lumOff val="35000"/>
                </a:schemeClr>
              </a:solidFill>
              <a:latin typeface="RobotoRegular"/>
            </a:endParaRPr>
          </a:p>
          <a:p>
            <a:pPr marL="713105" lvl="0" indent="363855">
              <a:lnSpc>
                <a:spcPct val="150000"/>
              </a:lnSpc>
              <a:buFont typeface="Wingdings" panose="05000000000000000000" pitchFamily="2" charset="2"/>
              <a:buChar char="Ø"/>
            </a:pPr>
            <a:r>
              <a:rPr lang="en-US" sz="2000" dirty="0">
                <a:solidFill>
                  <a:schemeClr val="tx1">
                    <a:lumMod val="65000"/>
                    <a:lumOff val="35000"/>
                  </a:schemeClr>
                </a:solidFill>
                <a:latin typeface="RobotoRegular"/>
              </a:rPr>
              <a:t>Diet Details </a:t>
            </a:r>
            <a:endParaRPr lang="en-IN" sz="2000" dirty="0">
              <a:solidFill>
                <a:schemeClr val="tx1">
                  <a:lumMod val="65000"/>
                  <a:lumOff val="35000"/>
                </a:schemeClr>
              </a:solidFill>
              <a:latin typeface="RobotoRegular"/>
            </a:endParaRPr>
          </a:p>
          <a:p>
            <a:pPr marL="0" indent="0">
              <a:buNone/>
            </a:pPr>
            <a:endParaRPr lang="en-IN" sz="2000" dirty="0">
              <a:latin typeface="RobotoRegular"/>
            </a:endParaRPr>
          </a:p>
          <a:p>
            <a:endParaRPr lang="en-IN" dirty="0"/>
          </a:p>
          <a:p>
            <a:endParaRPr lang="en-IN" dirty="0"/>
          </a:p>
        </p:txBody>
      </p:sp>
    </p:spTree>
    <p:extLst>
      <p:ext uri="{BB962C8B-B14F-4D97-AF65-F5344CB8AC3E}">
        <p14:creationId xmlns:p14="http://schemas.microsoft.com/office/powerpoint/2010/main" val="2217624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85</TotalTime>
  <Words>1124</Words>
  <Application>Microsoft Office PowerPoint</Application>
  <PresentationFormat>Widescreen</PresentationFormat>
  <Paragraphs>108</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Century Gothic</vt:lpstr>
      <vt:lpstr>OpenSans</vt:lpstr>
      <vt:lpstr>Roboto</vt:lpstr>
      <vt:lpstr>RobotoRegular</vt:lpstr>
      <vt:lpstr>Wingdings</vt:lpstr>
      <vt:lpstr>Wingdings 3</vt:lpstr>
      <vt:lpstr>Ion</vt:lpstr>
      <vt:lpstr>GYM MANNAGMENT SYSTEM</vt:lpstr>
      <vt:lpstr>PowerPoint Presentation</vt:lpstr>
      <vt:lpstr>AIM OF THE PROJECT </vt:lpstr>
      <vt:lpstr>OBJECTIVE OF THIS PROJECT </vt:lpstr>
      <vt:lpstr>EXISTING SYSTEM  </vt:lpstr>
      <vt:lpstr>DISADVANTAGES OF EXISTING SYSTEM  </vt:lpstr>
      <vt:lpstr>PROPOSED SYSTEM  </vt:lpstr>
      <vt:lpstr>ADVANTAGES OF PROPOSED SYSTEM  </vt:lpstr>
      <vt:lpstr>MODULE LIST </vt:lpstr>
      <vt:lpstr>MODULE LIST </vt:lpstr>
      <vt:lpstr>MODULE LIST </vt:lpstr>
      <vt:lpstr>ADMIN </vt:lpstr>
      <vt:lpstr>MEMBER</vt:lpstr>
      <vt:lpstr>USER</vt:lpstr>
      <vt:lpstr>HOME PAGE</vt:lpstr>
      <vt:lpstr>Admin login</vt:lpstr>
      <vt:lpstr>ADMIN HOME PAGE</vt:lpstr>
      <vt:lpstr>ADD MEMBER</vt:lpstr>
      <vt:lpstr>ADMIN</vt:lpstr>
      <vt:lpstr>ADMIN</vt:lpstr>
      <vt:lpstr>ADMIN</vt:lpstr>
      <vt:lpstr>ADMIN</vt:lpstr>
      <vt:lpstr>ADMIN</vt:lpstr>
      <vt:lpstr>SUPPLEMENT </vt:lpstr>
      <vt:lpstr>DIET</vt:lpstr>
      <vt:lpstr>MEMBER</vt:lpstr>
      <vt:lpstr>MEMBER</vt:lpstr>
      <vt:lpstr>MEMBER HOME</vt:lpstr>
      <vt:lpstr>MEMBER</vt:lpstr>
      <vt:lpstr>MEMBER</vt:lpstr>
      <vt:lpstr>USER</vt:lpstr>
      <vt:lpstr>USER HOME</vt:lpstr>
      <vt:lpstr>USER </vt:lpstr>
      <vt:lpstr>USER</vt:lpstr>
      <vt:lpstr>SCREENSHOT </vt:lpstr>
      <vt:lpstr>SCREENSHOT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Nitu Nk</dc:creator>
  <cp:lastModifiedBy>Nitu Nk</cp:lastModifiedBy>
  <cp:revision>1</cp:revision>
  <dcterms:created xsi:type="dcterms:W3CDTF">2024-07-01T14:34:26Z</dcterms:created>
  <dcterms:modified xsi:type="dcterms:W3CDTF">2024-07-01T16:00:09Z</dcterms:modified>
</cp:coreProperties>
</file>